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91"/>
  </p:notesMasterIdLst>
  <p:handoutMasterIdLst>
    <p:handoutMasterId r:id="rId92"/>
  </p:handoutMasterIdLst>
  <p:sldIdLst>
    <p:sldId id="701" r:id="rId2"/>
    <p:sldId id="619" r:id="rId3"/>
    <p:sldId id="702" r:id="rId4"/>
    <p:sldId id="765" r:id="rId5"/>
    <p:sldId id="766" r:id="rId6"/>
    <p:sldId id="767" r:id="rId7"/>
    <p:sldId id="694" r:id="rId8"/>
    <p:sldId id="507" r:id="rId9"/>
    <p:sldId id="386" r:id="rId10"/>
    <p:sldId id="391" r:id="rId11"/>
    <p:sldId id="509" r:id="rId12"/>
    <p:sldId id="538" r:id="rId13"/>
    <p:sldId id="394" r:id="rId14"/>
    <p:sldId id="508" r:id="rId15"/>
    <p:sldId id="790" r:id="rId16"/>
    <p:sldId id="786" r:id="rId17"/>
    <p:sldId id="787" r:id="rId18"/>
    <p:sldId id="788" r:id="rId19"/>
    <p:sldId id="789" r:id="rId20"/>
    <p:sldId id="697" r:id="rId21"/>
    <p:sldId id="768" r:id="rId22"/>
    <p:sldId id="769" r:id="rId23"/>
    <p:sldId id="770" r:id="rId24"/>
    <p:sldId id="771" r:id="rId25"/>
    <p:sldId id="772" r:id="rId26"/>
    <p:sldId id="773" r:id="rId27"/>
    <p:sldId id="774" r:id="rId28"/>
    <p:sldId id="775" r:id="rId29"/>
    <p:sldId id="777" r:id="rId30"/>
    <p:sldId id="778" r:id="rId31"/>
    <p:sldId id="779" r:id="rId32"/>
    <p:sldId id="780" r:id="rId33"/>
    <p:sldId id="781" r:id="rId34"/>
    <p:sldId id="782" r:id="rId35"/>
    <p:sldId id="798" r:id="rId36"/>
    <p:sldId id="818" r:id="rId37"/>
    <p:sldId id="800" r:id="rId38"/>
    <p:sldId id="801" r:id="rId39"/>
    <p:sldId id="803" r:id="rId40"/>
    <p:sldId id="802" r:id="rId41"/>
    <p:sldId id="804" r:id="rId42"/>
    <p:sldId id="805" r:id="rId43"/>
    <p:sldId id="806" r:id="rId44"/>
    <p:sldId id="807" r:id="rId45"/>
    <p:sldId id="808" r:id="rId46"/>
    <p:sldId id="784" r:id="rId47"/>
    <p:sldId id="817" r:id="rId48"/>
    <p:sldId id="792" r:id="rId49"/>
    <p:sldId id="810" r:id="rId50"/>
    <p:sldId id="793" r:id="rId51"/>
    <p:sldId id="809" r:id="rId52"/>
    <p:sldId id="811" r:id="rId53"/>
    <p:sldId id="783" r:id="rId54"/>
    <p:sldId id="791" r:id="rId55"/>
    <p:sldId id="492" r:id="rId56"/>
    <p:sldId id="654" r:id="rId57"/>
    <p:sldId id="679" r:id="rId58"/>
    <p:sldId id="680" r:id="rId59"/>
    <p:sldId id="682" r:id="rId60"/>
    <p:sldId id="700" r:id="rId61"/>
    <p:sldId id="685" r:id="rId62"/>
    <p:sldId id="812" r:id="rId63"/>
    <p:sldId id="813" r:id="rId64"/>
    <p:sldId id="814" r:id="rId65"/>
    <p:sldId id="815" r:id="rId66"/>
    <p:sldId id="657" r:id="rId67"/>
    <p:sldId id="676" r:id="rId68"/>
    <p:sldId id="816" r:id="rId69"/>
    <p:sldId id="819" r:id="rId70"/>
    <p:sldId id="820" r:id="rId71"/>
    <p:sldId id="821" r:id="rId72"/>
    <p:sldId id="745" r:id="rId73"/>
    <p:sldId id="748" r:id="rId74"/>
    <p:sldId id="749" r:id="rId75"/>
    <p:sldId id="750" r:id="rId76"/>
    <p:sldId id="751" r:id="rId77"/>
    <p:sldId id="752" r:id="rId78"/>
    <p:sldId id="753" r:id="rId79"/>
    <p:sldId id="754" r:id="rId80"/>
    <p:sldId id="755" r:id="rId81"/>
    <p:sldId id="756" r:id="rId82"/>
    <p:sldId id="757" r:id="rId83"/>
    <p:sldId id="758" r:id="rId84"/>
    <p:sldId id="759" r:id="rId85"/>
    <p:sldId id="760" r:id="rId86"/>
    <p:sldId id="761" r:id="rId87"/>
    <p:sldId id="762" r:id="rId88"/>
    <p:sldId id="763" r:id="rId89"/>
    <p:sldId id="764" r:id="rId90"/>
  </p:sldIdLst>
  <p:sldSz cx="9144000" cy="6858000" type="screen4x3"/>
  <p:notesSz cx="6834188" cy="9979025"/>
  <p:custDataLst>
    <p:tags r:id="rId93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6600"/>
    <a:srgbClr val="FF0066"/>
    <a:srgbClr val="FFF3FE"/>
    <a:srgbClr val="E1F4FF"/>
    <a:srgbClr val="CCECFF"/>
    <a:srgbClr val="FFB9B9"/>
    <a:srgbClr val="A50021"/>
    <a:srgbClr val="F5F5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94" autoAdjust="0"/>
  </p:normalViewPr>
  <p:slideViewPr>
    <p:cSldViewPr>
      <p:cViewPr varScale="1">
        <p:scale>
          <a:sx n="62" d="100"/>
          <a:sy n="62" d="100"/>
        </p:scale>
        <p:origin x="-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D931B481-AB1D-497D-AA77-452A86E4A79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92687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36" y="4739000"/>
            <a:ext cx="5008917" cy="449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B39D0F85-B9E4-45CB-AB4B-B7926B48F92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A9D78-CE69-447A-9874-315F2A00B3C9}" type="slidenum">
              <a:rPr lang="it-IT"/>
              <a:pPr/>
              <a:t>1</a:t>
            </a:fld>
            <a:endParaRPr lang="it-IT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86337" cy="37401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7712E-6B3B-490E-9A2F-BDEA8FB2A6ED}" type="slidenum">
              <a:rPr lang="it-IT"/>
              <a:pPr/>
              <a:t>10</a:t>
            </a:fld>
            <a:endParaRPr lang="it-IT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DB248-A8CE-4709-AB0A-D707263AFF50}" type="slidenum">
              <a:rPr lang="it-IT"/>
              <a:pPr/>
              <a:t>11</a:t>
            </a:fld>
            <a:endParaRPr lang="it-IT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E428F-39F4-448A-BBFB-3FC359C49004}" type="slidenum">
              <a:rPr lang="it-IT"/>
              <a:pPr/>
              <a:t>12</a:t>
            </a:fld>
            <a:endParaRPr lang="it-IT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64666-F253-40BD-BA89-D7741832805C}" type="slidenum">
              <a:rPr lang="it-IT"/>
              <a:pPr/>
              <a:t>13</a:t>
            </a:fld>
            <a:endParaRPr lang="it-IT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r>
              <a:rPr lang="en-US" dirty="0" smtClean="0"/>
              <a:t>Modificare</a:t>
            </a:r>
            <a:r>
              <a:rPr lang="en-US" baseline="0" dirty="0" smtClean="0"/>
              <a:t> rispetto al nuovo modello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5F46F-041F-41D9-A3EC-C095D30017BF}" type="slidenum">
              <a:rPr lang="it-IT"/>
              <a:pPr/>
              <a:t>14</a:t>
            </a:fld>
            <a:endParaRPr lang="it-IT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15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16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AD261-3DB7-4AA4-9D0C-85A72496E45B}" type="slidenum">
              <a:rPr lang="it-IT"/>
              <a:pPr/>
              <a:t>17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400C5-5985-4064-848C-887895A69D28}" type="slidenum">
              <a:rPr lang="it-IT"/>
              <a:pPr/>
              <a:t>18</a:t>
            </a:fld>
            <a:endParaRPr lang="it-IT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A20EF-34F3-4120-B290-FB8C4019891C}" type="slidenum">
              <a:rPr lang="it-IT"/>
              <a:pPr/>
              <a:t>2</a:t>
            </a:fld>
            <a:endParaRPr lang="it-IT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20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Modificare tutto,</a:t>
            </a:r>
            <a:r>
              <a:rPr lang="it-IT" baseline="0" dirty="0" smtClean="0"/>
              <a:t> dando enfasi al modello ER</a:t>
            </a:r>
            <a:endParaRPr 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21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AA93B-1121-41F8-9FFA-A3AA102D4ECB}" type="slidenum">
              <a:rPr lang="it-IT"/>
              <a:pPr/>
              <a:t>22</a:t>
            </a:fld>
            <a:endParaRPr lang="it-IT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23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1C49E-4B16-41B4-A738-BF50A0CDC0A0}" type="slidenum">
              <a:rPr lang="it-IT"/>
              <a:pPr/>
              <a:t>24</a:t>
            </a:fld>
            <a:endParaRPr lang="it-IT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0DD27-91C6-4D3D-A106-4038B48510DE}" type="slidenum">
              <a:rPr lang="it-IT"/>
              <a:pPr/>
              <a:t>25</a:t>
            </a:fld>
            <a:endParaRPr lang="it-IT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4520-9366-4E7D-B909-50E54F6BBAF2}" type="slidenum">
              <a:rPr lang="it-IT"/>
              <a:pPr/>
              <a:t>26</a:t>
            </a:fld>
            <a:endParaRPr lang="it-IT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00E21-5EA5-48BB-B9F9-B26DE6541E86}" type="slidenum">
              <a:rPr lang="it-IT"/>
              <a:pPr/>
              <a:t>27</a:t>
            </a:fld>
            <a:endParaRPr lang="it-IT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02A56-ECDE-45BA-90C0-B8670C112486}" type="slidenum">
              <a:rPr lang="it-IT"/>
              <a:pPr/>
              <a:t>28</a:t>
            </a:fld>
            <a:endParaRPr lang="it-IT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0D37-A475-412E-8799-D1C4568B8DF0}" type="slidenum">
              <a:rPr lang="it-IT"/>
              <a:pPr/>
              <a:t>29</a:t>
            </a:fld>
            <a:endParaRPr lang="it-IT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</a:t>
            </a:r>
            <a:r>
              <a:rPr lang="it-IT" baseline="0" dirty="0" smtClean="0"/>
              <a:t>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F1AF9-E8DD-48F1-B3A2-2E0BA4FA0727}" type="slidenum">
              <a:rPr lang="it-IT"/>
              <a:pPr/>
              <a:t>3</a:t>
            </a:fld>
            <a:endParaRPr lang="it-IT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597F1-D776-4A35-A76A-0071F3B218C5}" type="slidenum">
              <a:rPr lang="it-IT"/>
              <a:pPr/>
              <a:t>30</a:t>
            </a:fld>
            <a:endParaRPr lang="it-IT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A8C6-AFF4-4259-A55F-DCB04619BE1F}" type="slidenum">
              <a:rPr lang="it-IT"/>
              <a:pPr/>
              <a:t>31</a:t>
            </a:fld>
            <a:endParaRPr lang="it-IT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C8331-6BD9-4910-B526-334D5D388042}" type="slidenum">
              <a:rPr lang="it-IT"/>
              <a:pPr/>
              <a:t>32</a:t>
            </a:fld>
            <a:endParaRPr lang="it-IT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Barcellona va mantenuto,</a:t>
            </a:r>
            <a:r>
              <a:rPr lang="it-IT" baseline="0" dirty="0" smtClean="0"/>
              <a:t> per SP non lo so </a:t>
            </a:r>
            <a:endParaRPr lang="it-IT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E58EC-1C72-4D00-91FA-95D17C3DD77B}" type="slidenum">
              <a:rPr lang="it-IT"/>
              <a:pPr/>
              <a:t>33</a:t>
            </a:fld>
            <a:endParaRPr lang="it-IT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SP va cambiata la regola</a:t>
            </a:r>
            <a:endParaRPr lang="it-IT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ED0CC-16DF-4ED3-A000-17D81DCDA57A}" type="slidenum">
              <a:rPr lang="it-IT"/>
              <a:pPr/>
              <a:t>34</a:t>
            </a:fld>
            <a:endParaRPr lang="it-IT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Idem</a:t>
            </a:r>
            <a:endParaRPr lang="it-IT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75A8-AEC7-4A41-97CA-A9FCB704569F}" type="slidenum">
              <a:rPr lang="it-IT"/>
              <a:pPr/>
              <a:t>36</a:t>
            </a:fld>
            <a:endParaRPr lang="it-IT"/>
          </a:p>
        </p:txBody>
      </p:sp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89512" cy="3743325"/>
          </a:xfrm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56" y="4740597"/>
            <a:ext cx="5467676" cy="4490083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8E7A3-2135-41BA-97AC-52A7DF710151}" type="slidenum">
              <a:rPr lang="it-IT"/>
              <a:pPr/>
              <a:t>37</a:t>
            </a:fld>
            <a:endParaRPr lang="it-IT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002AD-6B25-47CF-8A30-E7D94AECF33D}" type="slidenum">
              <a:rPr lang="it-IT"/>
              <a:pPr/>
              <a:t>38</a:t>
            </a:fld>
            <a:endParaRPr lang="it-IT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90151-A3A6-490E-88F9-8378B2114255}" type="slidenum">
              <a:rPr lang="it-IT"/>
              <a:pPr/>
              <a:t>39</a:t>
            </a:fld>
            <a:endParaRPr lang="it-IT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A790A-3DB4-4110-89C9-BC2B33C63777}" type="slidenum">
              <a:rPr lang="it-IT"/>
              <a:pPr/>
              <a:t>4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C018-2D94-4699-92B8-6166BB0F12F5}" type="slidenum">
              <a:rPr lang="it-IT"/>
              <a:pPr/>
              <a:t>40</a:t>
            </a:fld>
            <a:endParaRPr lang="it-IT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05EEC-959E-4727-8E7A-08051E6C30F0}" type="slidenum">
              <a:rPr lang="it-IT"/>
              <a:pPr/>
              <a:t>41</a:t>
            </a:fld>
            <a:endParaRPr lang="it-IT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4308-2C08-43E5-B65A-46CA73136A78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2441F-6D99-41C1-BF4E-BC5F6F314610}" type="slidenum">
              <a:rPr lang="it-IT"/>
              <a:pPr/>
              <a:t>43</a:t>
            </a:fld>
            <a:endParaRPr lang="it-IT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89AA5-C956-40E5-828C-CCE8B5F7825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2F6CC-685C-4EE6-BB36-35EAD5964F29}" type="slidenum">
              <a:rPr lang="en-US"/>
              <a:pPr/>
              <a:t>45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755FA-A249-4E8A-A394-3D4ACAC919B6}" type="slidenum">
              <a:rPr lang="it-IT"/>
              <a:pPr/>
              <a:t>46</a:t>
            </a:fld>
            <a:endParaRPr lang="it-IT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48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49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84BF-2E64-4434-8995-277F4A47635A}" type="slidenum">
              <a:rPr lang="it-IT"/>
              <a:pPr/>
              <a:t>5</a:t>
            </a:fld>
            <a:endParaRPr lang="it-IT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50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51</a:t>
            </a:fld>
            <a:endParaRPr lang="it-I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52</a:t>
            </a:fld>
            <a:endParaRPr lang="it-I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A7D80-5E11-4F50-BFD8-D8BE5A9B1D52}" type="slidenum">
              <a:rPr lang="it-IT"/>
              <a:pPr/>
              <a:t>53</a:t>
            </a:fld>
            <a:endParaRPr lang="it-IT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54</a:t>
            </a:fld>
            <a:endParaRPr lang="it-I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B4306-2362-42B5-A92D-7877BAF4AA20}" type="slidenum">
              <a:rPr lang="it-IT"/>
              <a:pPr/>
              <a:t>55</a:t>
            </a:fld>
            <a:endParaRPr lang="it-IT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83AE7-F6C6-4B9F-A930-9476F4163B53}" type="slidenum">
              <a:rPr lang="it-IT"/>
              <a:pPr/>
              <a:t>56</a:t>
            </a:fld>
            <a:endParaRPr lang="it-IT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Qui andrebbe ripreso</a:t>
            </a:r>
            <a:r>
              <a:rPr lang="it-IT" baseline="0" dirty="0" smtClean="0"/>
              <a:t> il discorso fatto prima sul nuovo spazio dei modelli. </a:t>
            </a:r>
          </a:p>
          <a:p>
            <a:r>
              <a:rPr lang="it-IT" baseline="0" dirty="0" smtClean="0"/>
              <a:t>Oppure a Barcellona potrei mantenere questo, anche se diverso (dicendo proprio che questa fu la demo di Pechino)</a:t>
            </a:r>
            <a:endParaRPr lang="it-IT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57</a:t>
            </a:fld>
            <a:endParaRPr lang="it-IT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58</a:t>
            </a:fld>
            <a:endParaRPr lang="it-IT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67541-C0E0-4039-B45F-EF638CAC0481}" type="slidenum">
              <a:rPr lang="it-IT"/>
              <a:pPr/>
              <a:t>6</a:t>
            </a:fld>
            <a:endParaRPr lang="it-IT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60</a:t>
            </a:fld>
            <a:endParaRPr lang="it-IT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61</a:t>
            </a:fld>
            <a:endParaRPr lang="it-IT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Messaggio -&gt; a partire dal </a:t>
            </a:r>
            <a:r>
              <a:rPr lang="it-IT" dirty="0" err="1" smtClean="0"/>
              <a:t>datalog</a:t>
            </a:r>
            <a:r>
              <a:rPr lang="it-IT" dirty="0" smtClean="0"/>
              <a:t> generiamo le viste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62</a:t>
            </a:fld>
            <a:endParaRPr lang="it-IT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63</a:t>
            </a:fld>
            <a:endParaRPr lang="it-IT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partire dal </a:t>
            </a:r>
            <a:r>
              <a:rPr lang="it-IT" dirty="0" err="1" smtClean="0"/>
              <a:t>datalog</a:t>
            </a:r>
            <a:r>
              <a:rPr lang="it-IT" dirty="0" smtClean="0"/>
              <a:t> si generano le viste. Per</a:t>
            </a:r>
            <a:r>
              <a:rPr lang="it-IT" baseline="0" dirty="0" smtClean="0"/>
              <a:t> questo approccio non esiste solamente l’SQL ed anche l’SQL è standard fino ad un certo punto. Approccio astratto. Dimostrazione della fattibilità.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64</a:t>
            </a:fld>
            <a:endParaRPr lang="it-IT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65</a:t>
            </a:fld>
            <a:endParaRPr lang="it-IT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9FF69-7C9F-4B9D-BEAE-0FA48E7F8603}" type="slidenum">
              <a:rPr lang="it-IT"/>
              <a:pPr/>
              <a:t>66</a:t>
            </a:fld>
            <a:endParaRPr lang="it-IT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67</a:t>
            </a:fld>
            <a:endParaRPr lang="it-IT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68</a:t>
            </a:fld>
            <a:endParaRPr lang="it-IT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37FF5-0308-4806-83C8-5AB6EFDFAF54}" type="slidenum">
              <a:rPr lang="it-IT"/>
              <a:pPr/>
              <a:t>69</a:t>
            </a:fld>
            <a:endParaRPr lang="it-IT"/>
          </a:p>
        </p:txBody>
      </p:sp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7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25B15-E672-4CC9-B2D8-D4E65FA75FB3}" type="slidenum">
              <a:rPr lang="it-IT"/>
              <a:pPr/>
              <a:t>70</a:t>
            </a:fld>
            <a:endParaRPr lang="it-IT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Idem, anche se i dettagli sono eccessivi anche per Barcellona</a:t>
            </a:r>
            <a:endParaRPr lang="it-IT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FDF5E-B798-434B-B9F8-823224DEBF7B}" type="slidenum">
              <a:rPr lang="it-IT"/>
              <a:pPr/>
              <a:t>71</a:t>
            </a:fld>
            <a:endParaRPr lang="it-IT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72</a:t>
            </a:fld>
            <a:endParaRPr lang="it-IT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B6BD9-116B-4569-B5DF-E8620642B293}" type="slidenum">
              <a:rPr lang="it-IT"/>
              <a:pPr/>
              <a:t>73</a:t>
            </a:fld>
            <a:endParaRPr lang="it-IT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62F74-2259-4340-873C-F2D0ECFCFDDB}" type="slidenum">
              <a:rPr lang="it-IT"/>
              <a:pPr/>
              <a:t>74</a:t>
            </a:fld>
            <a:endParaRPr lang="it-IT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F3FEB-B281-4AE7-8620-7D93AD86257A}" type="slidenum">
              <a:rPr lang="it-IT"/>
              <a:pPr/>
              <a:t>75</a:t>
            </a:fld>
            <a:endParaRPr lang="it-IT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BF117-917D-401D-8618-C981EBEB08F1}" type="slidenum">
              <a:rPr lang="it-IT"/>
              <a:pPr/>
              <a:t>76</a:t>
            </a:fld>
            <a:endParaRPr lang="it-IT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22E75-8BF0-4083-B4FA-95859A809CEB}" type="slidenum">
              <a:rPr lang="it-IT"/>
              <a:pPr/>
              <a:t>77</a:t>
            </a:fld>
            <a:endParaRPr lang="it-IT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87C04-2618-49AB-AD2B-27FAFD9A634C}" type="slidenum">
              <a:rPr lang="it-IT"/>
              <a:pPr/>
              <a:t>78</a:t>
            </a:fld>
            <a:endParaRPr lang="it-IT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4348A-3A9A-45B1-85EF-1525F5951FA4}" type="slidenum">
              <a:rPr lang="it-IT"/>
              <a:pPr/>
              <a:t>79</a:t>
            </a:fld>
            <a:endParaRPr lang="it-IT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5022-D515-4EEB-AD48-FB93C48D5E3D}" type="slidenum">
              <a:rPr lang="it-IT"/>
              <a:pPr/>
              <a:t>8</a:t>
            </a:fld>
            <a:endParaRPr lang="it-IT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DD2DF-94CF-4433-8C52-CE2AFD6E2388}" type="slidenum">
              <a:rPr lang="it-IT"/>
              <a:pPr/>
              <a:t>80</a:t>
            </a:fld>
            <a:endParaRPr lang="it-IT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931CE-E767-49F7-BEBD-B670C0EB4220}" type="slidenum">
              <a:rPr lang="it-IT"/>
              <a:pPr/>
              <a:t>81</a:t>
            </a:fld>
            <a:endParaRPr lang="it-IT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342B7-0BA0-4110-A198-1CB0FF0365C5}" type="slidenum">
              <a:rPr lang="it-IT"/>
              <a:pPr/>
              <a:t>82</a:t>
            </a:fld>
            <a:endParaRPr lang="it-IT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A8C6A-6073-4523-9513-3BC065C500F7}" type="slidenum">
              <a:rPr lang="it-IT"/>
              <a:pPr/>
              <a:t>83</a:t>
            </a:fld>
            <a:endParaRPr lang="it-IT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4C3BF-6C3F-45D0-9134-3C666498304A}" type="slidenum">
              <a:rPr lang="it-IT"/>
              <a:pPr/>
              <a:t>84</a:t>
            </a:fld>
            <a:endParaRPr lang="it-IT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139CA-6C6E-4EF1-899E-030FEC95A1FD}" type="slidenum">
              <a:rPr lang="it-IT"/>
              <a:pPr/>
              <a:t>85</a:t>
            </a:fld>
            <a:endParaRPr lang="it-IT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96127-CF59-413C-8CC8-48D58BC78F5B}" type="slidenum">
              <a:rPr lang="it-IT"/>
              <a:pPr/>
              <a:t>86</a:t>
            </a:fld>
            <a:endParaRPr lang="it-IT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5FBB-0D17-4F8E-B04E-E646790571B5}" type="slidenum">
              <a:rPr lang="it-IT"/>
              <a:pPr/>
              <a:t>87</a:t>
            </a:fld>
            <a:endParaRPr lang="it-IT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45B96-5746-4590-9ADA-A43F289914E5}" type="slidenum">
              <a:rPr lang="it-IT"/>
              <a:pPr/>
              <a:t>88</a:t>
            </a:fld>
            <a:endParaRPr lang="it-IT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939A7-8B37-4393-93DF-0A9AE05CB094}" type="slidenum">
              <a:rPr lang="it-IT"/>
              <a:pPr/>
              <a:t>89</a:t>
            </a:fld>
            <a:endParaRPr lang="it-IT"/>
          </a:p>
        </p:txBody>
      </p:sp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44941-871A-4574-A5A9-7F2A7DEF425F}" type="slidenum">
              <a:rPr lang="it-IT"/>
              <a:pPr/>
              <a:t>9</a:t>
            </a:fld>
            <a:endParaRPr lang="it-IT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ChangeArrowheads="1"/>
          </p:cNvSpPr>
          <p:nvPr userDrawn="1"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878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878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19F44-2912-4FCE-B472-0594FD9A0A7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78600" name="Rectangle 8"/>
          <p:cNvSpPr>
            <a:spLocks noChangeArrowheads="1"/>
          </p:cNvSpPr>
          <p:nvPr userDrawn="1"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601" name="Rectangle 9"/>
          <p:cNvSpPr>
            <a:spLocks noChangeArrowheads="1"/>
          </p:cNvSpPr>
          <p:nvPr userDrawn="1"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70C5-2284-438C-AE7B-530AE6AC259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228600"/>
            <a:ext cx="2141538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288" y="228600"/>
            <a:ext cx="6275387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FB16-BB56-4F2B-9BCA-4F38CC0CDB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52130EC3-1222-4B03-BB22-FF611C3C8B8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62000" y="1447800"/>
            <a:ext cx="77724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31A56894-2AF4-49AE-8C1F-AB84766B94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6978BB63-94FB-46B5-87A3-856188C4F8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95321330-0DA3-42FF-8736-8A9522693CB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BD6EB-CEDA-48B7-8E5C-BE2241879F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4742-21F1-4E73-A89A-8C16F295C0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45949-B600-4F9B-A7D4-9065776C6E7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554E-2F15-4D5A-9CA9-A64987D7146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A86D4-CEEB-4438-83DD-2837A0AA03B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B10E9-8CED-4907-BCC1-C44DA53810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17F3-39B6-4833-9AD2-E2E5332D3C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1DDAF-7D89-4576-910E-8D00547E6BD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ChangeArrowheads="1"/>
          </p:cNvSpPr>
          <p:nvPr userDrawn="1"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28600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97650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59765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59765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fld id="{DCC06894-9813-4E1C-9BAD-0650521F66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5303" name="Rectangle 7"/>
          <p:cNvSpPr>
            <a:spLocks noChangeArrowheads="1"/>
          </p:cNvSpPr>
          <p:nvPr userDrawn="1"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08" name="Rectangle 12"/>
          <p:cNvSpPr>
            <a:spLocks noChangeArrowheads="1"/>
          </p:cNvSpPr>
          <p:nvPr userDrawn="1"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55310" name="Picture 14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6586538"/>
            <a:ext cx="611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082675"/>
          </a:xfrm>
          <a:noFill/>
        </p:spPr>
        <p:txBody>
          <a:bodyPr/>
          <a:lstStyle/>
          <a:p>
            <a:r>
              <a:rPr lang="en-US" dirty="0" smtClean="0"/>
              <a:t>Model-independent schema and data translation: </a:t>
            </a:r>
            <a:br>
              <a:rPr lang="en-US" dirty="0" smtClean="0"/>
            </a:br>
            <a:r>
              <a:rPr lang="en-US" dirty="0" smtClean="0"/>
              <a:t>a run-time approach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848600" cy="3024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b="1" dirty="0"/>
              <a:t>Paolo Atzeni</a:t>
            </a:r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r>
              <a:rPr lang="it-IT" sz="1200" dirty="0" err="1"/>
              <a:t>Based</a:t>
            </a:r>
            <a:r>
              <a:rPr lang="it-IT" sz="1200" dirty="0"/>
              <a:t> </a:t>
            </a:r>
            <a:r>
              <a:rPr lang="it-IT" sz="1200" dirty="0" smtClean="0"/>
              <a:t>on</a:t>
            </a:r>
            <a:r>
              <a:rPr lang="it-IT" sz="1200" dirty="0"/>
              <a:t> </a:t>
            </a:r>
            <a:r>
              <a:rPr lang="it-IT" sz="1200" dirty="0" smtClean="0"/>
              <a:t>work </a:t>
            </a:r>
            <a:r>
              <a:rPr lang="it-IT" sz="1200" dirty="0" err="1" smtClean="0"/>
              <a:t>done</a:t>
            </a:r>
            <a:r>
              <a:rPr lang="it-IT" sz="1200" dirty="0" smtClean="0"/>
              <a:t> </a:t>
            </a:r>
            <a:r>
              <a:rPr lang="it-IT" sz="1200" dirty="0" err="1" smtClean="0"/>
              <a:t>with</a:t>
            </a:r>
            <a:r>
              <a:rPr lang="it-IT" sz="1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1200" dirty="0" smtClean="0"/>
              <a:t>L. </a:t>
            </a:r>
            <a:r>
              <a:rPr lang="it-IT" sz="1200" dirty="0" err="1" smtClean="0"/>
              <a:t>Bellomarini</a:t>
            </a:r>
            <a:r>
              <a:rPr lang="it-IT" sz="1200" dirty="0" smtClean="0"/>
              <a:t>, P. Bernstein, F. </a:t>
            </a:r>
            <a:r>
              <a:rPr lang="it-IT" sz="1200" dirty="0" err="1" smtClean="0"/>
              <a:t>Bugiotti</a:t>
            </a:r>
            <a:r>
              <a:rPr lang="it-IT" sz="1200" dirty="0" smtClean="0"/>
              <a:t>, P. </a:t>
            </a:r>
            <a:r>
              <a:rPr lang="it-IT" sz="1200" dirty="0" err="1" smtClean="0"/>
              <a:t>Cappellari</a:t>
            </a:r>
            <a:r>
              <a:rPr lang="it-IT" sz="1200" dirty="0" smtClean="0"/>
              <a:t>, G. </a:t>
            </a:r>
            <a:r>
              <a:rPr lang="it-IT" sz="1200" dirty="0" err="1" smtClean="0"/>
              <a:t>Gianforme</a:t>
            </a:r>
            <a:r>
              <a:rPr lang="it-IT" sz="1200" dirty="0" smtClean="0"/>
              <a:t> , R. </a:t>
            </a:r>
            <a:r>
              <a:rPr lang="it-IT" sz="1200" dirty="0" err="1" smtClean="0"/>
              <a:t>Torlone</a:t>
            </a:r>
            <a:r>
              <a:rPr lang="it-IT" sz="1200" dirty="0" smtClean="0"/>
              <a:t> </a:t>
            </a:r>
            <a:endParaRPr lang="it-IT" sz="12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r>
              <a:rPr lang="it-IT" sz="1800" dirty="0" smtClean="0"/>
              <a:t>Edmonton</a:t>
            </a:r>
            <a:r>
              <a:rPr lang="en-US" sz="1800" dirty="0" smtClean="0"/>
              <a:t>, 25 May 2009</a:t>
            </a:r>
          </a:p>
          <a:p>
            <a:pPr>
              <a:lnSpc>
                <a:spcPct val="80000"/>
              </a:lnSpc>
            </a:pPr>
            <a:endParaRPr lang="it-IT" sz="1800" dirty="0" err="1" smtClean="0"/>
          </a:p>
        </p:txBody>
      </p:sp>
      <p:pic>
        <p:nvPicPr>
          <p:cNvPr id="12700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8763" y="3789363"/>
            <a:ext cx="1008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9ECC-F08C-49E7-A9C5-D6CDC761AE7B}" type="slidenum">
              <a:rPr lang="it-IT"/>
              <a:pPr/>
              <a:t>10</a:t>
            </a:fld>
            <a:endParaRPr lang="it-IT"/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metamodel approach, example</a:t>
            </a:r>
          </a:p>
        </p:txBody>
      </p:sp>
      <p:sp>
        <p:nvSpPr>
          <p:cNvPr id="343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ER model:</a:t>
            </a:r>
          </a:p>
          <a:p>
            <a:pPr lvl="1"/>
            <a:r>
              <a:rPr lang="en-US"/>
              <a:t>Abstract (called Entity)</a:t>
            </a:r>
          </a:p>
          <a:p>
            <a:pPr lvl="1"/>
            <a:r>
              <a:rPr lang="en-US"/>
              <a:t>Function from Abstract to Lexical (Attribute)</a:t>
            </a:r>
          </a:p>
          <a:p>
            <a:pPr lvl="1"/>
            <a:r>
              <a:rPr lang="en-US"/>
              <a:t>Aggregation of abstracts (Relationship) </a:t>
            </a:r>
          </a:p>
          <a:p>
            <a:pPr lvl="1"/>
            <a:r>
              <a:rPr lang="en-US"/>
              <a:t>… </a:t>
            </a:r>
          </a:p>
          <a:p>
            <a:r>
              <a:rPr lang="en-US"/>
              <a:t>The OR model:</a:t>
            </a:r>
          </a:p>
          <a:p>
            <a:pPr lvl="1"/>
            <a:r>
              <a:rPr lang="en-US"/>
              <a:t>Abstract (Table with ID)</a:t>
            </a:r>
          </a:p>
          <a:p>
            <a:pPr lvl="1"/>
            <a:r>
              <a:rPr lang="en-US"/>
              <a:t>Function from Abstract to Lexical (value-based Attribute)</a:t>
            </a:r>
          </a:p>
          <a:p>
            <a:pPr lvl="1"/>
            <a:r>
              <a:rPr lang="en-US"/>
              <a:t>Function from Abstract to Abstract (reference Attribute)</a:t>
            </a:r>
          </a:p>
          <a:p>
            <a:pPr lvl="1"/>
            <a:r>
              <a:rPr lang="en-US"/>
              <a:t>Aggregation of lexicals (value-based Table)</a:t>
            </a:r>
          </a:p>
          <a:p>
            <a:pPr lvl="1"/>
            <a:r>
              <a:rPr lang="en-US"/>
              <a:t>Component of Aggregation of Lexicals (Column)</a:t>
            </a:r>
          </a:p>
          <a:p>
            <a:pPr lvl="1"/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E29C-BE0E-42F7-811E-2F1A611874E7}" type="slidenum">
              <a:rPr lang="it-IT"/>
              <a:pPr/>
              <a:t>11</a:t>
            </a:fld>
            <a:endParaRPr lang="it-IT"/>
          </a:p>
        </p:txBody>
      </p:sp>
      <p:sp>
        <p:nvSpPr>
          <p:cNvPr id="508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supermodel </a:t>
            </a:r>
          </a:p>
        </p:txBody>
      </p:sp>
      <p:sp>
        <p:nvSpPr>
          <p:cNvPr id="5089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model that includes all the meta-constructs (in their most general forms)</a:t>
            </a:r>
          </a:p>
          <a:p>
            <a:pPr lvl="1"/>
            <a:r>
              <a:rPr lang="en-US" dirty="0"/>
              <a:t>Each model is subsumed by the supermodel (modulo construct renaming) </a:t>
            </a:r>
          </a:p>
          <a:p>
            <a:pPr lvl="1"/>
            <a:r>
              <a:rPr lang="en-US" dirty="0"/>
              <a:t>Each schema for any model is also a schema for the supermodel (modulo construct renaming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the example, a model that generalizes OR and relational</a:t>
            </a:r>
          </a:p>
          <a:p>
            <a:endParaRPr lang="en-US" dirty="0" smtClean="0"/>
          </a:p>
          <a:p>
            <a:r>
              <a:rPr lang="en-US" dirty="0" smtClean="0">
                <a:cs typeface="Arial" charset="0"/>
              </a:rPr>
              <a:t>Each translation from the supermodel SM to a target model M  is also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Arial" charset="0"/>
              </a:rPr>
              <a:t>a translation from any other model to M:</a:t>
            </a:r>
          </a:p>
          <a:p>
            <a:pPr lvl="1"/>
            <a:r>
              <a:rPr lang="en-US" dirty="0" smtClean="0">
                <a:cs typeface="Arial" charset="0"/>
              </a:rPr>
              <a:t>given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dirty="0" smtClean="0">
                <a:cs typeface="Arial" charset="0"/>
              </a:rPr>
              <a:t> models, we need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dirty="0" smtClean="0">
                <a:cs typeface="Arial" charset="0"/>
              </a:rPr>
              <a:t> translations, not </a:t>
            </a:r>
            <a:r>
              <a:rPr lang="en-US" i="1" dirty="0" smtClean="0">
                <a:cs typeface="Arial" charset="0"/>
              </a:rPr>
              <a:t>n</a:t>
            </a:r>
            <a:r>
              <a:rPr lang="en-US" i="1" baseline="30000" dirty="0" smtClean="0">
                <a:cs typeface="Arial" charset="0"/>
              </a:rPr>
              <a:t>2</a:t>
            </a:r>
            <a:r>
              <a:rPr lang="en-US" i="1" dirty="0" smtClean="0">
                <a:cs typeface="Arial" charset="0"/>
              </a:rPr>
              <a:t> </a:t>
            </a:r>
            <a:endParaRPr lang="en-US" i="1" dirty="0" smtClean="0">
              <a:solidFill>
                <a:schemeClr val="accent2"/>
              </a:solidFill>
              <a:cs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B8-2746-4BB5-BD11-FB6EB967ECB3}" type="slidenum">
              <a:rPr lang="it-IT"/>
              <a:pPr/>
              <a:t>12</a:t>
            </a:fld>
            <a:endParaRPr lang="it-IT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translations</a:t>
            </a:r>
          </a:p>
        </p:txBody>
      </p:sp>
      <p:cxnSp>
        <p:nvCxnSpPr>
          <p:cNvPr id="546824" name="AutoShape 8"/>
          <p:cNvCxnSpPr>
            <a:cxnSpLocks noChangeShapeType="1"/>
          </p:cNvCxnSpPr>
          <p:nvPr/>
        </p:nvCxnSpPr>
        <p:spPr bwMode="auto">
          <a:xfrm rot="16200000">
            <a:off x="1773237" y="3779838"/>
            <a:ext cx="1108075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5" name="AutoShape 9"/>
          <p:cNvCxnSpPr>
            <a:cxnSpLocks noChangeShapeType="1"/>
          </p:cNvCxnSpPr>
          <p:nvPr/>
        </p:nvCxnSpPr>
        <p:spPr bwMode="auto">
          <a:xfrm rot="5400000">
            <a:off x="5884069" y="3794919"/>
            <a:ext cx="1309688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6" name="AutoShape 10"/>
          <p:cNvCxnSpPr>
            <a:cxnSpLocks noChangeShapeType="1"/>
          </p:cNvCxnSpPr>
          <p:nvPr/>
        </p:nvCxnSpPr>
        <p:spPr bwMode="auto">
          <a:xfrm>
            <a:off x="3416300" y="2462213"/>
            <a:ext cx="2301875" cy="0"/>
          </a:xfrm>
          <a:prstGeom prst="straightConnector1">
            <a:avLst/>
          </a:prstGeom>
          <a:noFill/>
          <a:ln w="144018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1298575" y="3879850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1. Copy</a:t>
            </a:r>
          </a:p>
        </p:txBody>
      </p:sp>
      <p:sp>
        <p:nvSpPr>
          <p:cNvPr id="546829" name="Text Box 13"/>
          <p:cNvSpPr txBox="1">
            <a:spLocks noChangeArrowheads="1"/>
          </p:cNvSpPr>
          <p:nvPr/>
        </p:nvSpPr>
        <p:spPr bwMode="auto">
          <a:xfrm>
            <a:off x="3686175" y="1920875"/>
            <a:ext cx="153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2. Translation</a:t>
            </a:r>
          </a:p>
        </p:txBody>
      </p:sp>
      <p:sp>
        <p:nvSpPr>
          <p:cNvPr id="546831" name="Text Box 15"/>
          <p:cNvSpPr txBox="1">
            <a:spLocks noChangeArrowheads="1"/>
          </p:cNvSpPr>
          <p:nvPr/>
        </p:nvSpPr>
        <p:spPr bwMode="auto">
          <a:xfrm>
            <a:off x="6937375" y="3933825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  <a:tab pos="2405063" algn="l"/>
              </a:tabLst>
            </a:pPr>
            <a:r>
              <a:rPr lang="en-GB" sz="2000">
                <a:latin typeface="Arial" charset="0"/>
              </a:rPr>
              <a:t>3. Copy</a:t>
            </a:r>
          </a:p>
        </p:txBody>
      </p:sp>
      <p:sp>
        <p:nvSpPr>
          <p:cNvPr id="546832" name="Rectangle 16"/>
          <p:cNvSpPr>
            <a:spLocks noChangeArrowheads="1"/>
          </p:cNvSpPr>
          <p:nvPr/>
        </p:nvSpPr>
        <p:spPr bwMode="auto">
          <a:xfrm>
            <a:off x="900113" y="1412875"/>
            <a:ext cx="7559675" cy="2232025"/>
          </a:xfrm>
          <a:prstGeom prst="rect">
            <a:avLst/>
          </a:prstGeom>
          <a:noFill/>
          <a:ln w="31750">
            <a:solidFill>
              <a:srgbClr val="5BB1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 b="1">
                <a:solidFill>
                  <a:srgbClr val="5BB1FF"/>
                </a:solidFill>
                <a:latin typeface="Arial" charset="0"/>
              </a:rPr>
              <a:t>Supermodel</a:t>
            </a:r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611188" y="4365625"/>
            <a:ext cx="3024187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Source </a:t>
            </a:r>
          </a:p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model</a:t>
            </a:r>
          </a:p>
        </p:txBody>
      </p:sp>
      <p:sp>
        <p:nvSpPr>
          <p:cNvPr id="546834" name="Rectangle 18"/>
          <p:cNvSpPr>
            <a:spLocks noChangeArrowheads="1"/>
          </p:cNvSpPr>
          <p:nvPr/>
        </p:nvSpPr>
        <p:spPr bwMode="auto">
          <a:xfrm>
            <a:off x="5651500" y="4365625"/>
            <a:ext cx="3024188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Target</a:t>
            </a:r>
          </a:p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 model</a:t>
            </a:r>
          </a:p>
        </p:txBody>
      </p:sp>
      <p:sp>
        <p:nvSpPr>
          <p:cNvPr id="546830" name="Text Box 14"/>
          <p:cNvSpPr txBox="1">
            <a:spLocks noChangeArrowheads="1"/>
          </p:cNvSpPr>
          <p:nvPr/>
        </p:nvSpPr>
        <p:spPr bwMode="auto">
          <a:xfrm>
            <a:off x="3459163" y="5348288"/>
            <a:ext cx="22288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Translation: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composition 1,2 &amp; 3</a:t>
            </a:r>
          </a:p>
        </p:txBody>
      </p:sp>
      <p:cxnSp>
        <p:nvCxnSpPr>
          <p:cNvPr id="546827" name="AutoShape 11"/>
          <p:cNvCxnSpPr>
            <a:cxnSpLocks noChangeShapeType="1"/>
          </p:cNvCxnSpPr>
          <p:nvPr/>
        </p:nvCxnSpPr>
        <p:spPr bwMode="auto">
          <a:xfrm>
            <a:off x="3440113" y="5127625"/>
            <a:ext cx="2278062" cy="0"/>
          </a:xfrm>
          <a:prstGeom prst="straightConnector1">
            <a:avLst/>
          </a:prstGeom>
          <a:noFill/>
          <a:ln w="144000">
            <a:solidFill>
              <a:srgbClr val="9999FF"/>
            </a:solidFill>
            <a:prstDash val="sysDot"/>
            <a:round/>
            <a:headEnd/>
            <a:tailEnd type="triangle" w="med" len="med"/>
          </a:ln>
        </p:spPr>
      </p:cxnSp>
      <p:grpSp>
        <p:nvGrpSpPr>
          <p:cNvPr id="546905" name="Group 89"/>
          <p:cNvGrpSpPr>
            <a:grpSpLocks/>
          </p:cNvGrpSpPr>
          <p:nvPr/>
        </p:nvGrpSpPr>
        <p:grpSpPr bwMode="auto">
          <a:xfrm>
            <a:off x="1258888" y="5084763"/>
            <a:ext cx="2016125" cy="595312"/>
            <a:chOff x="793" y="3203"/>
            <a:chExt cx="1270" cy="375"/>
          </a:xfrm>
        </p:grpSpPr>
        <p:sp>
          <p:nvSpPr>
            <p:cNvPr id="546840" name="AutoShape 24"/>
            <p:cNvSpPr>
              <a:spLocks noChangeAspect="1" noChangeArrowheads="1"/>
            </p:cNvSpPr>
            <p:nvPr/>
          </p:nvSpPr>
          <p:spPr bwMode="auto">
            <a:xfrm>
              <a:off x="1250" y="3203"/>
              <a:ext cx="357" cy="245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41" name="AutoShape 25"/>
            <p:cNvCxnSpPr>
              <a:cxnSpLocks noChangeAspect="1" noChangeShapeType="1"/>
              <a:stCxn id="546848" idx="3"/>
              <a:endCxn id="546840" idx="1"/>
            </p:cNvCxnSpPr>
            <p:nvPr/>
          </p:nvCxnSpPr>
          <p:spPr bwMode="auto">
            <a:xfrm>
              <a:off x="1178" y="3326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42" name="AutoShape 26"/>
            <p:cNvCxnSpPr>
              <a:cxnSpLocks noChangeAspect="1" noChangeShapeType="1"/>
              <a:stCxn id="546840" idx="3"/>
              <a:endCxn id="546853" idx="1"/>
            </p:cNvCxnSpPr>
            <p:nvPr/>
          </p:nvCxnSpPr>
          <p:spPr bwMode="auto">
            <a:xfrm>
              <a:off x="1607" y="3326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44" name="Oval 28"/>
            <p:cNvSpPr>
              <a:spLocks noChangeAspect="1" noChangeArrowheads="1"/>
            </p:cNvSpPr>
            <p:nvPr/>
          </p:nvSpPr>
          <p:spPr bwMode="auto">
            <a:xfrm>
              <a:off x="822" y="354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5" name="Line 29"/>
            <p:cNvSpPr>
              <a:spLocks noChangeAspect="1" noChangeShapeType="1"/>
            </p:cNvSpPr>
            <p:nvPr/>
          </p:nvSpPr>
          <p:spPr bwMode="auto">
            <a:xfrm flipH="1">
              <a:off x="836" y="3433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6" name="Oval 30"/>
            <p:cNvSpPr>
              <a:spLocks noChangeAspect="1" noChangeArrowheads="1"/>
            </p:cNvSpPr>
            <p:nvPr/>
          </p:nvSpPr>
          <p:spPr bwMode="auto">
            <a:xfrm>
              <a:off x="1036" y="349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7" name="Line 31"/>
            <p:cNvSpPr>
              <a:spLocks noChangeAspect="1" noChangeShapeType="1"/>
            </p:cNvSpPr>
            <p:nvPr/>
          </p:nvSpPr>
          <p:spPr bwMode="auto">
            <a:xfrm flipH="1">
              <a:off x="1050" y="3436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8" name="Rectangle 32"/>
            <p:cNvSpPr>
              <a:spLocks noChangeAspect="1" noChangeArrowheads="1"/>
            </p:cNvSpPr>
            <p:nvPr/>
          </p:nvSpPr>
          <p:spPr bwMode="auto">
            <a:xfrm>
              <a:off x="793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49" name="Line 33"/>
            <p:cNvSpPr>
              <a:spLocks noChangeAspect="1" noChangeShapeType="1"/>
            </p:cNvSpPr>
            <p:nvPr/>
          </p:nvSpPr>
          <p:spPr bwMode="auto">
            <a:xfrm>
              <a:off x="1721" y="3433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0" name="Line 34"/>
            <p:cNvSpPr>
              <a:spLocks noChangeAspect="1" noChangeShapeType="1"/>
            </p:cNvSpPr>
            <p:nvPr/>
          </p:nvSpPr>
          <p:spPr bwMode="auto">
            <a:xfrm>
              <a:off x="1935" y="3433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1" name="Oval 35"/>
            <p:cNvSpPr>
              <a:spLocks noChangeAspect="1" noChangeArrowheads="1"/>
            </p:cNvSpPr>
            <p:nvPr/>
          </p:nvSpPr>
          <p:spPr bwMode="auto">
            <a:xfrm>
              <a:off x="1706" y="3509"/>
              <a:ext cx="29" cy="2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2" name="Oval 36"/>
            <p:cNvSpPr>
              <a:spLocks noChangeAspect="1" noChangeArrowheads="1"/>
            </p:cNvSpPr>
            <p:nvPr/>
          </p:nvSpPr>
          <p:spPr bwMode="auto">
            <a:xfrm>
              <a:off x="1920" y="3525"/>
              <a:ext cx="29" cy="27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3" name="Rectangle 37"/>
            <p:cNvSpPr>
              <a:spLocks noChangeAspect="1" noChangeArrowheads="1"/>
            </p:cNvSpPr>
            <p:nvPr/>
          </p:nvSpPr>
          <p:spPr bwMode="auto">
            <a:xfrm>
              <a:off x="1678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869" name="Group 53"/>
          <p:cNvGrpSpPr>
            <a:grpSpLocks/>
          </p:cNvGrpSpPr>
          <p:nvPr/>
        </p:nvGrpSpPr>
        <p:grpSpPr bwMode="auto">
          <a:xfrm>
            <a:off x="1187450" y="2276475"/>
            <a:ext cx="2016125" cy="595313"/>
            <a:chOff x="748" y="1434"/>
            <a:chExt cx="1270" cy="375"/>
          </a:xfrm>
        </p:grpSpPr>
        <p:sp>
          <p:nvSpPr>
            <p:cNvPr id="546855" name="AutoShape 39"/>
            <p:cNvSpPr>
              <a:spLocks noChangeAspect="1" noChangeArrowheads="1"/>
            </p:cNvSpPr>
            <p:nvPr/>
          </p:nvSpPr>
          <p:spPr bwMode="auto">
            <a:xfrm>
              <a:off x="1205" y="1434"/>
              <a:ext cx="357" cy="245"/>
            </a:xfrm>
            <a:prstGeom prst="flowChartDecision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56" name="AutoShape 40"/>
            <p:cNvCxnSpPr>
              <a:cxnSpLocks noChangeAspect="1" noChangeShapeType="1"/>
              <a:stCxn id="546863" idx="3"/>
              <a:endCxn id="546855" idx="1"/>
            </p:cNvCxnSpPr>
            <p:nvPr/>
          </p:nvCxnSpPr>
          <p:spPr bwMode="auto">
            <a:xfrm>
              <a:off x="1133" y="1557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57" name="AutoShape 41"/>
            <p:cNvCxnSpPr>
              <a:cxnSpLocks noChangeAspect="1" noChangeShapeType="1"/>
              <a:stCxn id="546855" idx="3"/>
              <a:endCxn id="546868" idx="1"/>
            </p:cNvCxnSpPr>
            <p:nvPr/>
          </p:nvCxnSpPr>
          <p:spPr bwMode="auto">
            <a:xfrm>
              <a:off x="1562" y="1557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59" name="Oval 43"/>
            <p:cNvSpPr>
              <a:spLocks noChangeAspect="1" noChangeArrowheads="1"/>
            </p:cNvSpPr>
            <p:nvPr/>
          </p:nvSpPr>
          <p:spPr bwMode="auto">
            <a:xfrm>
              <a:off x="777" y="178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0" name="Line 44"/>
            <p:cNvSpPr>
              <a:spLocks noChangeAspect="1" noChangeShapeType="1"/>
            </p:cNvSpPr>
            <p:nvPr/>
          </p:nvSpPr>
          <p:spPr bwMode="auto">
            <a:xfrm flipH="1">
              <a:off x="791" y="1664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1" name="Oval 45"/>
            <p:cNvSpPr>
              <a:spLocks noChangeAspect="1" noChangeArrowheads="1"/>
            </p:cNvSpPr>
            <p:nvPr/>
          </p:nvSpPr>
          <p:spPr bwMode="auto">
            <a:xfrm>
              <a:off x="991" y="173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2" name="Line 46"/>
            <p:cNvSpPr>
              <a:spLocks noChangeAspect="1" noChangeShapeType="1"/>
            </p:cNvSpPr>
            <p:nvPr/>
          </p:nvSpPr>
          <p:spPr bwMode="auto">
            <a:xfrm flipH="1">
              <a:off x="1005" y="1667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3" name="Rectangle 47"/>
            <p:cNvSpPr>
              <a:spLocks noChangeAspect="1" noChangeArrowheads="1"/>
            </p:cNvSpPr>
            <p:nvPr/>
          </p:nvSpPr>
          <p:spPr bwMode="auto">
            <a:xfrm>
              <a:off x="748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64" name="Line 48"/>
            <p:cNvSpPr>
              <a:spLocks noChangeAspect="1" noChangeShapeType="1"/>
            </p:cNvSpPr>
            <p:nvPr/>
          </p:nvSpPr>
          <p:spPr bwMode="auto">
            <a:xfrm>
              <a:off x="1676" y="1664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5" name="Line 49"/>
            <p:cNvSpPr>
              <a:spLocks noChangeAspect="1" noChangeShapeType="1"/>
            </p:cNvSpPr>
            <p:nvPr/>
          </p:nvSpPr>
          <p:spPr bwMode="auto">
            <a:xfrm>
              <a:off x="1890" y="1664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6" name="Oval 50"/>
            <p:cNvSpPr>
              <a:spLocks noChangeAspect="1" noChangeArrowheads="1"/>
            </p:cNvSpPr>
            <p:nvPr/>
          </p:nvSpPr>
          <p:spPr bwMode="auto">
            <a:xfrm>
              <a:off x="1661" y="1740"/>
              <a:ext cx="29" cy="2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7" name="Oval 51"/>
            <p:cNvSpPr>
              <a:spLocks noChangeAspect="1" noChangeArrowheads="1"/>
            </p:cNvSpPr>
            <p:nvPr/>
          </p:nvSpPr>
          <p:spPr bwMode="auto">
            <a:xfrm>
              <a:off x="1875" y="1756"/>
              <a:ext cx="29" cy="2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8" name="Rectangle 52"/>
            <p:cNvSpPr>
              <a:spLocks noChangeAspect="1" noChangeArrowheads="1"/>
            </p:cNvSpPr>
            <p:nvPr/>
          </p:nvSpPr>
          <p:spPr bwMode="auto">
            <a:xfrm>
              <a:off x="1633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906" name="Group 90"/>
          <p:cNvGrpSpPr>
            <a:grpSpLocks/>
          </p:cNvGrpSpPr>
          <p:nvPr/>
        </p:nvGrpSpPr>
        <p:grpSpPr bwMode="auto">
          <a:xfrm>
            <a:off x="5940425" y="5013325"/>
            <a:ext cx="2160588" cy="657225"/>
            <a:chOff x="3742" y="3158"/>
            <a:chExt cx="1361" cy="414"/>
          </a:xfrm>
        </p:grpSpPr>
        <p:sp>
          <p:nvSpPr>
            <p:cNvPr id="546871" name="Rectangle 55"/>
            <p:cNvSpPr>
              <a:spLocks noChangeAspect="1" noChangeArrowheads="1"/>
            </p:cNvSpPr>
            <p:nvPr/>
          </p:nvSpPr>
          <p:spPr bwMode="auto">
            <a:xfrm>
              <a:off x="3742" y="3273"/>
              <a:ext cx="420" cy="299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2" name="Rectangle 56"/>
            <p:cNvSpPr>
              <a:spLocks noChangeAspect="1" noChangeArrowheads="1"/>
            </p:cNvSpPr>
            <p:nvPr/>
          </p:nvSpPr>
          <p:spPr bwMode="auto">
            <a:xfrm>
              <a:off x="3742" y="3158"/>
              <a:ext cx="420" cy="115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73" name="Line 57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4" name="Line 58"/>
            <p:cNvSpPr>
              <a:spLocks noChangeAspect="1" noChangeShapeType="1"/>
            </p:cNvSpPr>
            <p:nvPr/>
          </p:nvSpPr>
          <p:spPr bwMode="auto">
            <a:xfrm>
              <a:off x="3742" y="3273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5" name="Line 59"/>
            <p:cNvSpPr>
              <a:spLocks noChangeAspect="1" noChangeShapeType="1"/>
            </p:cNvSpPr>
            <p:nvPr/>
          </p:nvSpPr>
          <p:spPr bwMode="auto">
            <a:xfrm>
              <a:off x="3742" y="3572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6" name="Line 60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7" name="Line 61"/>
            <p:cNvSpPr>
              <a:spLocks noChangeAspect="1" noChangeShapeType="1"/>
            </p:cNvSpPr>
            <p:nvPr/>
          </p:nvSpPr>
          <p:spPr bwMode="auto">
            <a:xfrm>
              <a:off x="416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8" name="Rectangle 62"/>
            <p:cNvSpPr>
              <a:spLocks noChangeAspect="1" noChangeArrowheads="1"/>
            </p:cNvSpPr>
            <p:nvPr/>
          </p:nvSpPr>
          <p:spPr bwMode="auto">
            <a:xfrm>
              <a:off x="4608" y="3317"/>
              <a:ext cx="495" cy="207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9" name="Rectangle 63"/>
            <p:cNvSpPr>
              <a:spLocks noChangeAspect="1" noChangeArrowheads="1"/>
            </p:cNvSpPr>
            <p:nvPr/>
          </p:nvSpPr>
          <p:spPr bwMode="auto">
            <a:xfrm>
              <a:off x="4608" y="3203"/>
              <a:ext cx="495" cy="114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80" name="Line 64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1" name="Line 65"/>
            <p:cNvSpPr>
              <a:spLocks noChangeAspect="1" noChangeShapeType="1"/>
            </p:cNvSpPr>
            <p:nvPr/>
          </p:nvSpPr>
          <p:spPr bwMode="auto">
            <a:xfrm>
              <a:off x="4608" y="3317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2" name="Line 66"/>
            <p:cNvSpPr>
              <a:spLocks noChangeAspect="1" noChangeShapeType="1"/>
            </p:cNvSpPr>
            <p:nvPr/>
          </p:nvSpPr>
          <p:spPr bwMode="auto">
            <a:xfrm>
              <a:off x="4608" y="3524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3" name="Line 67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4" name="Line 68"/>
            <p:cNvSpPr>
              <a:spLocks noChangeAspect="1" noChangeShapeType="1"/>
            </p:cNvSpPr>
            <p:nvPr/>
          </p:nvSpPr>
          <p:spPr bwMode="auto">
            <a:xfrm>
              <a:off x="5103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885" name="AutoShape 69"/>
            <p:cNvCxnSpPr>
              <a:cxnSpLocks noChangeAspect="1" noChangeShapeType="1"/>
              <a:stCxn id="546871" idx="3"/>
              <a:endCxn id="546878" idx="1"/>
            </p:cNvCxnSpPr>
            <p:nvPr/>
          </p:nvCxnSpPr>
          <p:spPr bwMode="auto">
            <a:xfrm flipV="1">
              <a:off x="4162" y="3421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46904" name="Group 88"/>
          <p:cNvGrpSpPr>
            <a:grpSpLocks/>
          </p:cNvGrpSpPr>
          <p:nvPr/>
        </p:nvGrpSpPr>
        <p:grpSpPr bwMode="auto">
          <a:xfrm>
            <a:off x="5867400" y="2349500"/>
            <a:ext cx="2160588" cy="657225"/>
            <a:chOff x="3696" y="1480"/>
            <a:chExt cx="1361" cy="414"/>
          </a:xfrm>
        </p:grpSpPr>
        <p:sp>
          <p:nvSpPr>
            <p:cNvPr id="546888" name="Rectangle 72"/>
            <p:cNvSpPr>
              <a:spLocks noChangeAspect="1" noChangeArrowheads="1"/>
            </p:cNvSpPr>
            <p:nvPr/>
          </p:nvSpPr>
          <p:spPr bwMode="auto">
            <a:xfrm>
              <a:off x="3696" y="1595"/>
              <a:ext cx="420" cy="29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89" name="Rectangle 73"/>
            <p:cNvSpPr>
              <a:spLocks noChangeAspect="1" noChangeArrowheads="1"/>
            </p:cNvSpPr>
            <p:nvPr/>
          </p:nvSpPr>
          <p:spPr bwMode="auto">
            <a:xfrm>
              <a:off x="3696" y="1480"/>
              <a:ext cx="420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0" name="Line 74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1" name="Line 75"/>
            <p:cNvSpPr>
              <a:spLocks noChangeAspect="1" noChangeShapeType="1"/>
            </p:cNvSpPr>
            <p:nvPr/>
          </p:nvSpPr>
          <p:spPr bwMode="auto">
            <a:xfrm>
              <a:off x="3696" y="1595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2" name="Line 76"/>
            <p:cNvSpPr>
              <a:spLocks noChangeAspect="1" noChangeShapeType="1"/>
            </p:cNvSpPr>
            <p:nvPr/>
          </p:nvSpPr>
          <p:spPr bwMode="auto">
            <a:xfrm>
              <a:off x="3696" y="1894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3" name="Line 77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4" name="Line 78"/>
            <p:cNvSpPr>
              <a:spLocks noChangeAspect="1" noChangeShapeType="1"/>
            </p:cNvSpPr>
            <p:nvPr/>
          </p:nvSpPr>
          <p:spPr bwMode="auto">
            <a:xfrm>
              <a:off x="411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5" name="Rectangle 79"/>
            <p:cNvSpPr>
              <a:spLocks noChangeAspect="1" noChangeArrowheads="1"/>
            </p:cNvSpPr>
            <p:nvPr/>
          </p:nvSpPr>
          <p:spPr bwMode="auto">
            <a:xfrm>
              <a:off x="4562" y="1639"/>
              <a:ext cx="495" cy="20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96" name="Rectangle 80"/>
            <p:cNvSpPr>
              <a:spLocks noChangeAspect="1" noChangeArrowheads="1"/>
            </p:cNvSpPr>
            <p:nvPr/>
          </p:nvSpPr>
          <p:spPr bwMode="auto">
            <a:xfrm>
              <a:off x="4562" y="1525"/>
              <a:ext cx="495" cy="11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7" name="Line 81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8" name="Line 82"/>
            <p:cNvSpPr>
              <a:spLocks noChangeAspect="1" noChangeShapeType="1"/>
            </p:cNvSpPr>
            <p:nvPr/>
          </p:nvSpPr>
          <p:spPr bwMode="auto">
            <a:xfrm>
              <a:off x="4562" y="1639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9" name="Line 83"/>
            <p:cNvSpPr>
              <a:spLocks noChangeAspect="1" noChangeShapeType="1"/>
            </p:cNvSpPr>
            <p:nvPr/>
          </p:nvSpPr>
          <p:spPr bwMode="auto">
            <a:xfrm>
              <a:off x="4562" y="1846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0" name="Line 84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1" name="Line 85"/>
            <p:cNvSpPr>
              <a:spLocks noChangeAspect="1" noChangeShapeType="1"/>
            </p:cNvSpPr>
            <p:nvPr/>
          </p:nvSpPr>
          <p:spPr bwMode="auto">
            <a:xfrm>
              <a:off x="5057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902" name="AutoShape 86"/>
            <p:cNvCxnSpPr>
              <a:cxnSpLocks noChangeAspect="1" noChangeShapeType="1"/>
              <a:stCxn id="546888" idx="3"/>
              <a:endCxn id="546895" idx="1"/>
            </p:cNvCxnSpPr>
            <p:nvPr/>
          </p:nvCxnSpPr>
          <p:spPr bwMode="auto">
            <a:xfrm flipV="1">
              <a:off x="4116" y="1743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8" grpId="0"/>
      <p:bldP spid="546829" grpId="0"/>
      <p:bldP spid="546831" grpId="0"/>
      <p:bldP spid="546832" grpId="0" animBg="1"/>
      <p:bldP spid="546834" grpId="0" animBg="1"/>
      <p:bldP spid="546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E0DC-6A24-4E55-921C-5A1C1094BFEA}" type="slidenum">
              <a:rPr lang="it-IT"/>
              <a:pPr/>
              <a:t>13</a:t>
            </a:fld>
            <a:endParaRPr lang="it-IT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ourier New" pitchFamily="49" charset="0"/>
              </a:rPr>
              <a:t>Translations within the supermodel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We still have too many models: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we </a:t>
            </a:r>
            <a:r>
              <a:rPr lang="en-US" dirty="0">
                <a:cs typeface="Arial" charset="0"/>
              </a:rPr>
              <a:t>have </a:t>
            </a:r>
            <a:r>
              <a:rPr lang="en-US" dirty="0" smtClean="0">
                <a:cs typeface="Arial" charset="0"/>
              </a:rPr>
              <a:t>few constructs</a:t>
            </a:r>
            <a:r>
              <a:rPr lang="en-US" dirty="0"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but each </a:t>
            </a:r>
            <a:r>
              <a:rPr lang="en-US" dirty="0">
                <a:cs typeface="Arial" charset="0"/>
              </a:rPr>
              <a:t>has several independent features which give rise to variants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Arial" charset="0"/>
              </a:rPr>
              <a:t>for </a:t>
            </a:r>
            <a:r>
              <a:rPr lang="en-US" dirty="0" smtClean="0">
                <a:cs typeface="Arial" charset="0"/>
              </a:rPr>
              <a:t>example, </a:t>
            </a:r>
            <a:r>
              <a:rPr lang="en-US" dirty="0" smtClean="0">
                <a:cs typeface="Arial" charset="0"/>
              </a:rPr>
              <a:t>within </a:t>
            </a:r>
            <a:r>
              <a:rPr lang="en-US" dirty="0" smtClean="0">
                <a:cs typeface="Arial" charset="0"/>
              </a:rPr>
              <a:t>simple OR model versions, 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Key may be specifiable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Generalizations may be allowed or not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Foreign keys may be used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Nesting may be used or not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Combining all these, we get hundreds of models!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The management of a specific translation for each model would be hopeless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8B22-7BB8-40D4-8571-6300ECBEBCF5}" type="slidenum">
              <a:rPr lang="it-IT"/>
              <a:pPr/>
              <a:t>14</a:t>
            </a:fld>
            <a:endParaRPr lang="it-IT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The metamodel approach, translations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As we saw, the </a:t>
            </a:r>
            <a:r>
              <a:rPr lang="en-US" dirty="0">
                <a:cs typeface="Arial" charset="0"/>
              </a:rPr>
              <a:t>constructs in the various models are </a:t>
            </a:r>
            <a:r>
              <a:rPr lang="en-US" dirty="0" smtClean="0">
                <a:cs typeface="Arial" charset="0"/>
              </a:rPr>
              <a:t>similar</a:t>
            </a:r>
            <a:r>
              <a:rPr lang="en-US" dirty="0">
                <a:cs typeface="Arial" charset="0"/>
              </a:rPr>
              <a:t>:</a:t>
            </a:r>
            <a:r>
              <a:rPr lang="en-US" dirty="0">
                <a:cs typeface="Courier New" pitchFamily="49" charset="0"/>
              </a:rPr>
              <a:t> </a:t>
            </a:r>
          </a:p>
          <a:p>
            <a:pPr lvl="1"/>
            <a:r>
              <a:rPr lang="en-US" dirty="0">
                <a:cs typeface="Arial" charset="0"/>
              </a:rPr>
              <a:t>can be classified </a:t>
            </a:r>
            <a:r>
              <a:rPr lang="en-US" dirty="0" smtClean="0">
                <a:cs typeface="Arial" charset="0"/>
              </a:rPr>
              <a:t>according to the metaconstructs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solidFill>
                  <a:schemeClr val="accent2"/>
                </a:solidFill>
                <a:cs typeface="Arial" charset="0"/>
              </a:rPr>
              <a:t>translations can be defined on metaconstructs, </a:t>
            </a:r>
          </a:p>
          <a:p>
            <a:pPr lvl="2"/>
            <a:r>
              <a:rPr lang="en-US" dirty="0">
                <a:solidFill>
                  <a:schemeClr val="accent2"/>
                </a:solidFill>
                <a:cs typeface="Arial" charset="0"/>
              </a:rPr>
              <a:t>and there are “standard”, accepted ways to deal with translations of 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similar constructs (or variants theoreof)</a:t>
            </a:r>
          </a:p>
          <a:p>
            <a:r>
              <a:rPr lang="en-US" dirty="0" smtClean="0">
                <a:cs typeface="Arial" charset="0"/>
              </a:rPr>
              <a:t>Elementary translation steps can be defined in this way</a:t>
            </a:r>
          </a:p>
          <a:p>
            <a:pPr lvl="1"/>
            <a:r>
              <a:rPr lang="en-US" dirty="0" smtClean="0">
                <a:cs typeface="Arial" charset="0"/>
              </a:rPr>
              <a:t>Each translation step handles a supermodel construct (or a feature thereof) "to be eliminated" or "transformed"</a:t>
            </a:r>
          </a:p>
          <a:p>
            <a:r>
              <a:rPr lang="en-US" dirty="0" smtClean="0">
                <a:cs typeface="Arial" charset="0"/>
              </a:rPr>
              <a:t>Then, elementary translation steps to be combined</a:t>
            </a:r>
          </a:p>
          <a:p>
            <a:r>
              <a:rPr lang="en-US" dirty="0" smtClean="0">
                <a:cs typeface="Arial" charset="0"/>
              </a:rPr>
              <a:t>A translation is the concatenation of elementary translation steps</a:t>
            </a:r>
          </a:p>
          <a:p>
            <a:pPr lvl="2"/>
            <a:endParaRPr lang="en-US" dirty="0">
              <a:solidFill>
                <a:schemeClr val="accent2"/>
              </a:solidFill>
              <a:cs typeface="Arial" charset="0"/>
            </a:endParaRPr>
          </a:p>
          <a:p>
            <a:endParaRPr lang="en-US" dirty="0">
              <a:solidFill>
                <a:schemeClr val="bg2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15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3429000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798730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798748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798751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16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B1A5-B03E-4F7A-923B-7DC274BC9583}" type="slidenum">
              <a:rPr lang="it-IT"/>
              <a:pPr/>
              <a:t>17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 more complex example</a:t>
            </a:r>
            <a:endParaRPr lang="en-US" dirty="0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pPr lvl="1"/>
            <a:r>
              <a:rPr lang="it-IT" sz="1800" dirty="0"/>
              <a:t>Source: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OR-model</a:t>
            </a:r>
            <a:endParaRPr lang="it-IT" sz="1800" dirty="0"/>
          </a:p>
          <a:p>
            <a:pPr lvl="1"/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 smtClean="0"/>
              <a:t>model</a:t>
            </a: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 bwMode="auto">
          <a:xfrm>
            <a:off x="4643438" y="1357298"/>
            <a:ext cx="1357322" cy="1500198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1000100" y="1357298"/>
            <a:ext cx="1357322" cy="157163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1000100" y="4357694"/>
            <a:ext cx="1500198" cy="178595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9A2-3379-48AA-A8E5-A117CBF3EF3D}" type="slidenum">
              <a:rPr lang="it-IT"/>
              <a:pPr/>
              <a:t>18</a:t>
            </a:fld>
            <a:endParaRPr lang="it-IT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2</a:t>
            </a:r>
            <a:endParaRPr lang="it-IT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1285852" y="44291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1285852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071538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1071538" y="5286388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3786182" y="1214422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Dept</a:t>
            </a:r>
            <a:endParaRPr lang="it-IT" sz="16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4786314" y="214311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4786314" y="242886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cxnSp>
        <p:nvCxnSpPr>
          <p:cNvPr id="73" name="Connettore 4 72"/>
          <p:cNvCxnSpPr/>
          <p:nvPr/>
        </p:nvCxnSpPr>
        <p:spPr bwMode="auto">
          <a:xfrm flipV="1">
            <a:off x="2357422" y="1571613"/>
            <a:ext cx="2332834" cy="1071569"/>
          </a:xfrm>
          <a:prstGeom prst="bentConnector3">
            <a:avLst>
              <a:gd name="adj1" fmla="val 14115"/>
            </a:avLst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7" name="Freccia in su 76"/>
          <p:cNvSpPr/>
          <p:nvPr/>
        </p:nvSpPr>
        <p:spPr bwMode="auto">
          <a:xfrm>
            <a:off x="1571604" y="2928934"/>
            <a:ext cx="214314" cy="1428760"/>
          </a:xfrm>
          <a:prstGeom prst="upArrow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e 79"/>
          <p:cNvSpPr/>
          <p:nvPr/>
        </p:nvSpPr>
        <p:spPr bwMode="auto">
          <a:xfrm>
            <a:off x="1142976" y="2928934"/>
            <a:ext cx="1071570" cy="1500198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1214414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4857752" y="1785926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1214414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6" name="Ovale 85"/>
          <p:cNvSpPr/>
          <p:nvPr/>
        </p:nvSpPr>
        <p:spPr bwMode="auto">
          <a:xfrm>
            <a:off x="1071538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87" name="Ovale 86"/>
          <p:cNvSpPr/>
          <p:nvPr/>
        </p:nvSpPr>
        <p:spPr bwMode="auto">
          <a:xfrm>
            <a:off x="4714876" y="1785926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mtClean="0"/>
          </a:p>
        </p:txBody>
      </p:sp>
      <p:sp>
        <p:nvSpPr>
          <p:cNvPr id="88" name="Ovale 87"/>
          <p:cNvSpPr/>
          <p:nvPr/>
        </p:nvSpPr>
        <p:spPr bwMode="auto">
          <a:xfrm>
            <a:off x="1071538" y="4929198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071538" y="250030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92" name="Ovale 91"/>
          <p:cNvSpPr/>
          <p:nvPr/>
        </p:nvSpPr>
        <p:spPr bwMode="auto">
          <a:xfrm>
            <a:off x="1071538" y="2500306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94" name="Ovale 93"/>
          <p:cNvSpPr/>
          <p:nvPr/>
        </p:nvSpPr>
        <p:spPr bwMode="auto">
          <a:xfrm>
            <a:off x="1000100" y="5715016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071538" y="571501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cxnSp>
        <p:nvCxnSpPr>
          <p:cNvPr id="97" name="Connettore 2 96"/>
          <p:cNvCxnSpPr>
            <a:stCxn id="77" idx="2"/>
            <a:endCxn id="80" idx="0"/>
          </p:cNvCxnSpPr>
          <p:nvPr/>
        </p:nvCxnSpPr>
        <p:spPr bwMode="auto">
          <a:xfrm rot="5400000" flipH="1">
            <a:off x="964381" y="3643314"/>
            <a:ext cx="142876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8" name="CasellaDiTesto 107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3214678" y="421481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7" grpId="0" animBg="1"/>
      <p:bldP spid="80" grpId="0" animBg="1"/>
      <p:bldP spid="80" grpId="1" animBg="1"/>
      <p:bldP spid="83" grpId="0"/>
      <p:bldP spid="84" grpId="0"/>
      <p:bldP spid="85" grpId="0"/>
      <p:bldP spid="86" grpId="0" animBg="1"/>
      <p:bldP spid="87" grpId="0" animBg="1"/>
      <p:bldP spid="88" grpId="0" animBg="1"/>
      <p:bldP spid="91" grpId="0"/>
      <p:bldP spid="92" grpId="0" animBg="1"/>
      <p:bldP spid="94" grpId="0" animBg="1"/>
      <p:bldP spid="95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4643438" y="1357298"/>
            <a:ext cx="1357322" cy="15001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1000100" y="1357298"/>
            <a:ext cx="1357322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071538" y="4286256"/>
            <a:ext cx="1357322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357290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42976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2858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16" name="Ovale 15"/>
          <p:cNvSpPr/>
          <p:nvPr/>
        </p:nvSpPr>
        <p:spPr bwMode="auto">
          <a:xfrm>
            <a:off x="11429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2976" y="257174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18" name="Ovale 17"/>
          <p:cNvSpPr/>
          <p:nvPr/>
        </p:nvSpPr>
        <p:spPr bwMode="auto">
          <a:xfrm>
            <a:off x="1142976" y="2571744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714876" y="2214554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714876" y="250030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8577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25" name="Ovale 24"/>
          <p:cNvSpPr/>
          <p:nvPr/>
        </p:nvSpPr>
        <p:spPr bwMode="auto">
          <a:xfrm>
            <a:off x="47148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428728" y="428625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214414" y="514351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357290" y="478632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36" name="Ovale 35"/>
          <p:cNvSpPr/>
          <p:nvPr/>
        </p:nvSpPr>
        <p:spPr bwMode="auto">
          <a:xfrm>
            <a:off x="1214414" y="4786322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e 36"/>
          <p:cNvSpPr/>
          <p:nvPr/>
        </p:nvSpPr>
        <p:spPr bwMode="auto">
          <a:xfrm>
            <a:off x="1142976" y="5572140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4414" y="557214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3214678" y="421481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7BD-95C1-402D-9145-519F1A671959}" type="slidenum">
              <a:rPr lang="it-IT"/>
              <a:pPr/>
              <a:t>2</a:t>
            </a:fld>
            <a:endParaRPr lang="it-IT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and data translation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translation:</a:t>
            </a:r>
          </a:p>
          <a:p>
            <a:pPr lvl="1"/>
            <a:r>
              <a:rPr lang="en-US" dirty="0"/>
              <a:t>given schema S1 in model M1 and model M2</a:t>
            </a:r>
          </a:p>
          <a:p>
            <a:pPr lvl="1"/>
            <a:r>
              <a:rPr lang="en-US" dirty="0"/>
              <a:t>find a schema S2 in M2 that “corresponds” to S1</a:t>
            </a:r>
          </a:p>
          <a:p>
            <a:r>
              <a:rPr lang="en-US" dirty="0"/>
              <a:t>Schema and data translation:</a:t>
            </a:r>
          </a:p>
          <a:p>
            <a:pPr lvl="1"/>
            <a:r>
              <a:rPr lang="en-US" dirty="0"/>
              <a:t>given also a database D1 for S1</a:t>
            </a:r>
          </a:p>
          <a:p>
            <a:pPr lvl="1"/>
            <a:r>
              <a:rPr lang="en-US" dirty="0"/>
              <a:t>find also a database D2 for S2 that “contains the same data” </a:t>
            </a:r>
            <a:r>
              <a:rPr lang="en-US" dirty="0" smtClean="0"/>
              <a:t>as </a:t>
            </a:r>
            <a:r>
              <a:rPr lang="en-US" dirty="0"/>
              <a:t>D1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20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357818" y="4320139"/>
            <a:ext cx="35702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  <p:cxnSp>
        <p:nvCxnSpPr>
          <p:cNvPr id="18" name="AutoShape 16"/>
          <p:cNvCxnSpPr>
            <a:cxnSpLocks noChangeShapeType="1"/>
            <a:stCxn id="24" idx="0"/>
            <a:endCxn id="798723" idx="6"/>
          </p:cNvCxnSpPr>
          <p:nvPr/>
        </p:nvCxnSpPr>
        <p:spPr bwMode="auto">
          <a:xfrm rot="16200000" flipV="1">
            <a:off x="4357941" y="964643"/>
            <a:ext cx="678152" cy="1678793"/>
          </a:xfrm>
          <a:prstGeom prst="curvedConnector2">
            <a:avLst/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1" name="AutoShape 16"/>
          <p:cNvCxnSpPr>
            <a:cxnSpLocks noChangeShapeType="1"/>
            <a:stCxn id="26" idx="1"/>
            <a:endCxn id="23" idx="5"/>
          </p:cNvCxnSpPr>
          <p:nvPr/>
        </p:nvCxnSpPr>
        <p:spPr bwMode="auto">
          <a:xfrm rot="16200000" flipV="1">
            <a:off x="4442484" y="2254064"/>
            <a:ext cx="687661" cy="142219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5" name="AutoShape 16"/>
          <p:cNvCxnSpPr>
            <a:cxnSpLocks noChangeShapeType="1"/>
            <a:stCxn id="29" idx="0"/>
            <a:endCxn id="25" idx="5"/>
          </p:cNvCxnSpPr>
          <p:nvPr/>
        </p:nvCxnSpPr>
        <p:spPr bwMode="auto">
          <a:xfrm rot="16200000" flipV="1">
            <a:off x="2437436" y="3687608"/>
            <a:ext cx="450479" cy="60394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8" name="AutoShape 16"/>
          <p:cNvCxnSpPr>
            <a:cxnSpLocks noChangeShapeType="1"/>
            <a:stCxn id="27" idx="1"/>
            <a:endCxn id="22" idx="5"/>
          </p:cNvCxnSpPr>
          <p:nvPr/>
        </p:nvCxnSpPr>
        <p:spPr bwMode="auto">
          <a:xfrm rot="16200000" flipV="1">
            <a:off x="2263625" y="2146907"/>
            <a:ext cx="687661" cy="149363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2" name="AutoShape 16"/>
          <p:cNvCxnSpPr>
            <a:cxnSpLocks noChangeShapeType="1"/>
            <a:stCxn id="22" idx="4"/>
            <a:endCxn id="25" idx="0"/>
          </p:cNvCxnSpPr>
          <p:nvPr/>
        </p:nvCxnSpPr>
        <p:spPr bwMode="auto">
          <a:xfrm rot="16200000" flipH="1">
            <a:off x="1143485" y="2679409"/>
            <a:ext cx="570487" cy="50006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5" name="AutoShape 16"/>
          <p:cNvCxnSpPr>
            <a:cxnSpLocks noChangeShapeType="1"/>
            <a:stCxn id="27" idx="4"/>
          </p:cNvCxnSpPr>
          <p:nvPr/>
        </p:nvCxnSpPr>
        <p:spPr bwMode="auto">
          <a:xfrm rot="5400000">
            <a:off x="3555026" y="3804050"/>
            <a:ext cx="498032" cy="46434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7" name="AutoShape 16"/>
          <p:cNvCxnSpPr>
            <a:cxnSpLocks noChangeShapeType="1"/>
            <a:stCxn id="26" idx="3"/>
            <a:endCxn id="27" idx="5"/>
          </p:cNvCxnSpPr>
          <p:nvPr/>
        </p:nvCxnSpPr>
        <p:spPr bwMode="auto">
          <a:xfrm rot="5400000" flipH="1">
            <a:off x="5072066" y="3338993"/>
            <a:ext cx="71438" cy="779254"/>
          </a:xfrm>
          <a:prstGeom prst="curvedConnector3">
            <a:avLst>
              <a:gd name="adj1" fmla="val -452009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0" name="AutoShape 16"/>
          <p:cNvCxnSpPr>
            <a:cxnSpLocks noChangeShapeType="1"/>
            <a:stCxn id="26" idx="0"/>
            <a:endCxn id="24" idx="5"/>
          </p:cNvCxnSpPr>
          <p:nvPr/>
        </p:nvCxnSpPr>
        <p:spPr bwMode="auto">
          <a:xfrm rot="5400000" flipH="1" flipV="1">
            <a:off x="5937897" y="2934228"/>
            <a:ext cx="521917" cy="3900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3" name="AutoShape 16"/>
          <p:cNvCxnSpPr>
            <a:cxnSpLocks noChangeShapeType="1"/>
            <a:stCxn id="23" idx="2"/>
            <a:endCxn id="22" idx="6"/>
          </p:cNvCxnSpPr>
          <p:nvPr/>
        </p:nvCxnSpPr>
        <p:spPr bwMode="auto">
          <a:xfrm rot="10800000">
            <a:off x="2143108" y="2322220"/>
            <a:ext cx="285752" cy="714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6" name="AutoShape 16"/>
          <p:cNvCxnSpPr>
            <a:cxnSpLocks noChangeShapeType="1"/>
            <a:stCxn id="23" idx="0"/>
            <a:endCxn id="798723" idx="5"/>
          </p:cNvCxnSpPr>
          <p:nvPr/>
        </p:nvCxnSpPr>
        <p:spPr bwMode="auto">
          <a:xfrm rot="5400000" flipH="1" flipV="1">
            <a:off x="3226689" y="1859222"/>
            <a:ext cx="379041" cy="4587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61" name="AutoShape 16"/>
          <p:cNvCxnSpPr>
            <a:cxnSpLocks noChangeShapeType="1"/>
            <a:endCxn id="26" idx="4"/>
          </p:cNvCxnSpPr>
          <p:nvPr/>
        </p:nvCxnSpPr>
        <p:spPr bwMode="auto">
          <a:xfrm rot="5400000" flipH="1" flipV="1">
            <a:off x="4733244" y="3983154"/>
            <a:ext cx="1570619" cy="1321603"/>
          </a:xfrm>
          <a:prstGeom prst="curvedConnector3">
            <a:avLst>
              <a:gd name="adj1" fmla="val 77629"/>
            </a:avLst>
          </a:prstGeom>
          <a:noFill/>
          <a:ln w="38100">
            <a:solidFill>
              <a:srgbClr val="FF9933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30" name="Ovale 29"/>
          <p:cNvSpPr/>
          <p:nvPr/>
        </p:nvSpPr>
        <p:spPr bwMode="auto">
          <a:xfrm>
            <a:off x="428596" y="307181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e 32"/>
          <p:cNvSpPr/>
          <p:nvPr/>
        </p:nvSpPr>
        <p:spPr bwMode="auto">
          <a:xfrm>
            <a:off x="3428992" y="521495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28596" y="407194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latin typeface="+mn-lt"/>
              </a:rPr>
              <a:t>Source</a:t>
            </a:r>
            <a:endParaRPr lang="it-IT" sz="1800" dirty="0">
              <a:latin typeface="+mn-lt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28598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800" dirty="0" smtClean="0">
                <a:latin typeface="+mn-lt"/>
              </a:rPr>
              <a:t>Target</a:t>
            </a:r>
            <a:endParaRPr lang="it-IT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21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Translations, in our tool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invention</a:t>
            </a:r>
          </a:p>
          <a:p>
            <a:pPr lvl="1"/>
            <a:r>
              <a:rPr lang="en-US" dirty="0"/>
              <a:t>We specify them at the schema level</a:t>
            </a:r>
          </a:p>
          <a:p>
            <a:pPr lvl="1"/>
            <a:r>
              <a:rPr lang="en-US" dirty="0"/>
              <a:t>The tool "translates them down" to the data </a:t>
            </a:r>
            <a:r>
              <a:rPr lang="en-US" dirty="0" smtClean="0"/>
              <a:t>level (both in off-line and run-time manners, see later)</a:t>
            </a:r>
            <a:endParaRPr lang="en-US" dirty="0"/>
          </a:p>
          <a:p>
            <a:pPr lvl="1"/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D969-6808-44D0-81D0-1DD5EFFBFAE7}" type="slidenum">
              <a:rPr lang="it-IT"/>
              <a:pPr/>
              <a:t>22</a:t>
            </a:fld>
            <a:endParaRPr lang="it-IT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Multi-Level Dictionary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Handles models, schemas </a:t>
            </a:r>
            <a:r>
              <a:rPr lang="en-US" dirty="0" smtClean="0"/>
              <a:t>(and data, discuss later)</a:t>
            </a:r>
            <a:endParaRPr lang="en-US" dirty="0"/>
          </a:p>
          <a:p>
            <a:r>
              <a:rPr lang="en-US" dirty="0"/>
              <a:t>Has both a model specific and a model independent component</a:t>
            </a:r>
          </a:p>
          <a:p>
            <a:r>
              <a:rPr lang="en-US" dirty="0"/>
              <a:t>Relational implementation, so Datalog rules can be easily specified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23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647868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676790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873176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892351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4749815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4748228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88118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4727590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685851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685851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682801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682801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80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BEA05-4A63-4962-AA6F-E0C74C900788}" type="slidenum">
              <a:rPr lang="it-IT"/>
              <a:pPr/>
              <a:t>24</a:t>
            </a:fld>
            <a:endParaRPr lang="it-IT"/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descriptions</a:t>
            </a:r>
          </a:p>
        </p:txBody>
      </p:sp>
      <p:graphicFrame>
        <p:nvGraphicFramePr>
          <p:cNvPr id="813059" name="Group 3"/>
          <p:cNvGraphicFramePr>
            <a:graphicFrameLocks noGrp="1"/>
          </p:cNvGraphicFramePr>
          <p:nvPr/>
        </p:nvGraphicFramePr>
        <p:xfrm>
          <a:off x="4932363" y="1527175"/>
          <a:ext cx="4032250" cy="2133600"/>
        </p:xfrm>
        <a:graphic>
          <a:graphicData uri="http://schemas.openxmlformats.org/drawingml/2006/table">
            <a:tbl>
              <a:tblPr/>
              <a:tblGrid>
                <a:gridCol w="647700"/>
                <a:gridCol w="2665412"/>
                <a:gridCol w="719138"/>
              </a:tblGrid>
              <a:tr h="2222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AggregationOfLexicals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ComponentOfAggrOfLex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BinaryAggregationOfAbstracts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091" name="Group 35"/>
          <p:cNvGraphicFramePr>
            <a:graphicFrameLocks noGrp="1"/>
          </p:cNvGraphicFramePr>
          <p:nvPr/>
        </p:nvGraphicFramePr>
        <p:xfrm>
          <a:off x="468313" y="2822575"/>
          <a:ext cx="4105275" cy="2438400"/>
        </p:xfrm>
        <a:graphic>
          <a:graphicData uri="http://schemas.openxmlformats.org/drawingml/2006/table">
            <a:tbl>
              <a:tblPr/>
              <a:tblGrid>
                <a:gridCol w="531812"/>
                <a:gridCol w="763588"/>
                <a:gridCol w="1295400"/>
                <a:gridCol w="1514475"/>
              </a:tblGrid>
              <a:tr h="1920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ER_Attribute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OO_Class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35" name="Group 79"/>
          <p:cNvGraphicFramePr>
            <a:graphicFrameLocks noGrp="1"/>
          </p:cNvGraphicFramePr>
          <p:nvPr/>
        </p:nvGraphicFramePr>
        <p:xfrm>
          <a:off x="1042988" y="1238250"/>
          <a:ext cx="2952750" cy="1524000"/>
        </p:xfrm>
        <a:graphic>
          <a:graphicData uri="http://schemas.openxmlformats.org/drawingml/2006/table">
            <a:tbl>
              <a:tblPr/>
              <a:tblGrid>
                <a:gridCol w="854075"/>
                <a:gridCol w="2098675"/>
              </a:tblGrid>
              <a:tr h="2222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Entity-Relationship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54" name="Group 98"/>
          <p:cNvGraphicFramePr>
            <a:graphicFrameLocks noGrp="1"/>
          </p:cNvGraphicFramePr>
          <p:nvPr/>
        </p:nvGraphicFramePr>
        <p:xfrm>
          <a:off x="5076825" y="4046538"/>
          <a:ext cx="3749675" cy="914400"/>
        </p:xfrm>
        <a:graphic>
          <a:graphicData uri="http://schemas.openxmlformats.org/drawingml/2006/table">
            <a:tbl>
              <a:tblPr/>
              <a:tblGrid>
                <a:gridCol w="519113"/>
                <a:gridCol w="1143000"/>
                <a:gridCol w="1079500"/>
                <a:gridCol w="1008062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73" name="Group 117"/>
          <p:cNvGraphicFramePr>
            <a:graphicFrameLocks noGrp="1"/>
          </p:cNvGraphicFramePr>
          <p:nvPr/>
        </p:nvGraphicFramePr>
        <p:xfrm>
          <a:off x="5148263" y="5343525"/>
          <a:ext cx="3673475" cy="914400"/>
        </p:xfrm>
        <a:graphic>
          <a:graphicData uri="http://schemas.openxmlformats.org/drawingml/2006/table">
            <a:tbl>
              <a:tblPr/>
              <a:tblGrid>
                <a:gridCol w="506412"/>
                <a:gridCol w="823913"/>
                <a:gridCol w="1041400"/>
                <a:gridCol w="1301750"/>
              </a:tblGrid>
              <a:tr h="2222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92" name="Group 136"/>
          <p:cNvGraphicFramePr>
            <a:graphicFrameLocks noGrp="1"/>
          </p:cNvGraphicFramePr>
          <p:nvPr/>
        </p:nvGraphicFramePr>
        <p:xfrm>
          <a:off x="684213" y="5300663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206" name="Group 150"/>
          <p:cNvGraphicFramePr>
            <a:graphicFrameLocks noGrp="1"/>
          </p:cNvGraphicFramePr>
          <p:nvPr/>
        </p:nvGraphicFramePr>
        <p:xfrm>
          <a:off x="684213" y="5949950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3220" name="Oval 164"/>
          <p:cNvSpPr>
            <a:spLocks noChangeArrowheads="1"/>
          </p:cNvSpPr>
          <p:nvPr/>
        </p:nvSpPr>
        <p:spPr bwMode="auto">
          <a:xfrm>
            <a:off x="1187450" y="4335463"/>
            <a:ext cx="360363" cy="5746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1" name="Line 165"/>
          <p:cNvSpPr>
            <a:spLocks noChangeShapeType="1"/>
          </p:cNvSpPr>
          <p:nvPr/>
        </p:nvSpPr>
        <p:spPr bwMode="auto">
          <a:xfrm flipV="1">
            <a:off x="1331913" y="2101850"/>
            <a:ext cx="71437" cy="2233613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2" name="Oval 166"/>
          <p:cNvSpPr>
            <a:spLocks noChangeArrowheads="1"/>
          </p:cNvSpPr>
          <p:nvPr/>
        </p:nvSpPr>
        <p:spPr bwMode="auto">
          <a:xfrm>
            <a:off x="2266950" y="4335463"/>
            <a:ext cx="360363" cy="2873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3" name="Line 167"/>
          <p:cNvSpPr>
            <a:spLocks noChangeShapeType="1"/>
          </p:cNvSpPr>
          <p:nvPr/>
        </p:nvSpPr>
        <p:spPr bwMode="auto">
          <a:xfrm flipV="1">
            <a:off x="2555875" y="2319338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4" name="Oval 168"/>
          <p:cNvSpPr>
            <a:spLocks noChangeArrowheads="1"/>
          </p:cNvSpPr>
          <p:nvPr/>
        </p:nvSpPr>
        <p:spPr bwMode="auto">
          <a:xfrm>
            <a:off x="2266950" y="4622800"/>
            <a:ext cx="360363" cy="28733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5" name="Line 169"/>
          <p:cNvSpPr>
            <a:spLocks noChangeShapeType="1"/>
          </p:cNvSpPr>
          <p:nvPr/>
        </p:nvSpPr>
        <p:spPr bwMode="auto">
          <a:xfrm flipV="1">
            <a:off x="2555875" y="2606675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7" name="Rectangle 171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3228" name="Rectangle 172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3229" name="Rectangle 173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3230" name="Rectangle 174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3233" name="Oval 177"/>
          <p:cNvSpPr>
            <a:spLocks noChangeArrowheads="1"/>
          </p:cNvSpPr>
          <p:nvPr/>
        </p:nvSpPr>
        <p:spPr bwMode="auto">
          <a:xfrm>
            <a:off x="0" y="217488"/>
            <a:ext cx="2285984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Ovale 26"/>
          <p:cNvSpPr/>
          <p:nvPr/>
        </p:nvSpPr>
        <p:spPr bwMode="auto">
          <a:xfrm flipH="1">
            <a:off x="2214546" y="5000636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>
              <a:solidFill>
                <a:srgbClr val="FF6600"/>
              </a:solidFill>
            </a:endParaRPr>
          </a:p>
        </p:txBody>
      </p:sp>
      <p:sp>
        <p:nvSpPr>
          <p:cNvPr id="28" name="Ovale 27"/>
          <p:cNvSpPr/>
          <p:nvPr/>
        </p:nvSpPr>
        <p:spPr bwMode="auto">
          <a:xfrm flipH="1">
            <a:off x="2143108" y="3429000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Connettore 2 29"/>
          <p:cNvCxnSpPr>
            <a:stCxn id="28" idx="2"/>
          </p:cNvCxnSpPr>
          <p:nvPr/>
        </p:nvCxnSpPr>
        <p:spPr bwMode="auto">
          <a:xfrm flipV="1">
            <a:off x="2643174" y="2857496"/>
            <a:ext cx="2428892" cy="714380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  <p:cxnSp>
        <p:nvCxnSpPr>
          <p:cNvPr id="33" name="Connettore 2 32"/>
          <p:cNvCxnSpPr>
            <a:stCxn id="27" idx="2"/>
          </p:cNvCxnSpPr>
          <p:nvPr/>
        </p:nvCxnSpPr>
        <p:spPr bwMode="auto">
          <a:xfrm flipV="1">
            <a:off x="2714612" y="2928934"/>
            <a:ext cx="2357454" cy="2214578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220" grpId="0" animBg="1"/>
      <p:bldP spid="813220" grpId="1" animBg="1"/>
      <p:bldP spid="813221" grpId="0" animBg="1"/>
      <p:bldP spid="813221" grpId="1" animBg="1"/>
      <p:bldP spid="813222" grpId="0" animBg="1"/>
      <p:bldP spid="813222" grpId="1" animBg="1"/>
      <p:bldP spid="813223" grpId="0" animBg="1"/>
      <p:bldP spid="813223" grpId="1" animBg="1"/>
      <p:bldP spid="813224" grpId="0" animBg="1"/>
      <p:bldP spid="813224" grpId="1" animBg="1"/>
      <p:bldP spid="813225" grpId="0" animBg="1"/>
      <p:bldP spid="813225" grpId="1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66C-EC39-4475-BC81-E6F8C9D7F02A}" type="slidenum">
              <a:rPr lang="it-IT"/>
              <a:pPr/>
              <a:t>25</a:t>
            </a:fld>
            <a:endParaRPr lang="it-IT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a model</a:t>
            </a:r>
          </a:p>
        </p:txBody>
      </p:sp>
      <p:graphicFrame>
        <p:nvGraphicFramePr>
          <p:cNvPr id="807077" name="Group 165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8" name="Group 166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6" name="Group 164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703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ER schemas</a:t>
            </a:r>
          </a:p>
        </p:txBody>
      </p:sp>
      <p:sp>
        <p:nvSpPr>
          <p:cNvPr id="80704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0704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0704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0704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07052" name="Oval 140"/>
          <p:cNvSpPr>
            <a:spLocks noChangeArrowheads="1"/>
          </p:cNvSpPr>
          <p:nvPr/>
        </p:nvSpPr>
        <p:spPr bwMode="auto">
          <a:xfrm>
            <a:off x="3333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5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0705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0705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6" name="AutoShape 144"/>
          <p:cNvCxnSpPr>
            <a:cxnSpLocks noChangeShapeType="1"/>
            <a:stCxn id="807053" idx="2"/>
            <a:endCxn id="80705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07057" name="AutoShape 145"/>
          <p:cNvCxnSpPr>
            <a:cxnSpLocks noChangeShapeType="1"/>
            <a:stCxn id="807055" idx="2"/>
            <a:endCxn id="80705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0705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9" name="AutoShape 147"/>
          <p:cNvCxnSpPr>
            <a:cxnSpLocks noChangeShapeType="1"/>
            <a:stCxn id="807058" idx="7"/>
            <a:endCxn id="80705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1" name="AutoShape 149"/>
          <p:cNvCxnSpPr>
            <a:cxnSpLocks noChangeShapeType="1"/>
            <a:stCxn id="807060" idx="7"/>
            <a:endCxn id="80705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6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0706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6" name="AutoShape 154"/>
          <p:cNvCxnSpPr>
            <a:cxnSpLocks noChangeShapeType="1"/>
            <a:endCxn id="80706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6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7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0707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039" grpId="0" animBg="1"/>
      <p:bldP spid="807039" grpId="1" animBg="1"/>
      <p:bldP spid="807040" grpId="0" animBg="1"/>
      <p:bldP spid="807040" grpId="1" animBg="1"/>
      <p:bldP spid="807041" grpId="0" animBg="1"/>
      <p:bldP spid="807041" grpId="1" animBg="1"/>
      <p:bldP spid="807042" grpId="0" animBg="1"/>
      <p:bldP spid="807042" grpId="1" animBg="1"/>
      <p:bldP spid="807044" grpId="0" animBg="1"/>
      <p:bldP spid="807053" grpId="0" animBg="1"/>
      <p:bldP spid="807054" grpId="0" animBg="1"/>
      <p:bldP spid="807055" grpId="0" animBg="1"/>
      <p:bldP spid="807058" grpId="0" animBg="1"/>
      <p:bldP spid="807060" grpId="0" animBg="1"/>
      <p:bldP spid="807062" grpId="0" animBg="1"/>
      <p:bldP spid="807063" grpId="0" animBg="1"/>
      <p:bldP spid="807064" grpId="0"/>
      <p:bldP spid="807065" grpId="0" animBg="1"/>
      <p:bldP spid="807067" grpId="0" animBg="1"/>
      <p:bldP spid="807068" grpId="0"/>
      <p:bldP spid="807069" grpId="0" animBg="1"/>
      <p:bldP spid="807070" grpId="0" animBg="1"/>
      <p:bldP spid="807071" grpId="0" animBg="1"/>
      <p:bldP spid="807072" grpId="0"/>
      <p:bldP spid="807073" grpId="0" animBg="1"/>
      <p:bldP spid="807074" grpId="0"/>
      <p:bldP spid="80707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8A74-3EE7-4431-8E4D-A88C58BC3948}" type="slidenum">
              <a:rPr lang="it-IT"/>
              <a:pPr/>
              <a:t>26</a:t>
            </a:fld>
            <a:endParaRPr lang="it-IT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the supermodel</a:t>
            </a:r>
          </a:p>
        </p:txBody>
      </p:sp>
      <p:graphicFrame>
        <p:nvGraphicFramePr>
          <p:cNvPr id="817155" name="Group 3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183" name="Group 31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251" name="Group 99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727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81728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728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728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728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7292" name="Oval 140"/>
          <p:cNvSpPr>
            <a:spLocks noChangeArrowheads="1"/>
          </p:cNvSpPr>
          <p:nvPr/>
        </p:nvSpPr>
        <p:spPr bwMode="auto">
          <a:xfrm>
            <a:off x="104298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9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1729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1729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6" name="AutoShape 144"/>
          <p:cNvCxnSpPr>
            <a:cxnSpLocks noChangeShapeType="1"/>
            <a:stCxn id="817293" idx="2"/>
            <a:endCxn id="81729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17297" name="AutoShape 145"/>
          <p:cNvCxnSpPr>
            <a:cxnSpLocks noChangeShapeType="1"/>
            <a:stCxn id="817295" idx="2"/>
            <a:endCxn id="81729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1729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9" name="AutoShape 147"/>
          <p:cNvCxnSpPr>
            <a:cxnSpLocks noChangeShapeType="1"/>
            <a:stCxn id="817298" idx="7"/>
            <a:endCxn id="81729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1" name="AutoShape 149"/>
          <p:cNvCxnSpPr>
            <a:cxnSpLocks noChangeShapeType="1"/>
            <a:stCxn id="817300" idx="7"/>
            <a:endCxn id="81729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0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1730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6" name="AutoShape 154"/>
          <p:cNvCxnSpPr>
            <a:cxnSpLocks noChangeShapeType="1"/>
            <a:endCxn id="81730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0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1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1731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73A3-5FF5-4D2C-823E-2CEF5D8F9124}" type="slidenum">
              <a:rPr lang="it-IT"/>
              <a:pPr/>
              <a:t>27</a:t>
            </a:fld>
            <a:endParaRPr lang="it-IT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Repository, generation and use</a:t>
            </a:r>
          </a:p>
        </p:txBody>
      </p:sp>
      <p:sp>
        <p:nvSpPr>
          <p:cNvPr id="815107" name="Line 3"/>
          <p:cNvSpPr>
            <a:spLocks noChangeShapeType="1"/>
          </p:cNvSpPr>
          <p:nvPr/>
        </p:nvSpPr>
        <p:spPr bwMode="auto">
          <a:xfrm flipV="1">
            <a:off x="1546225" y="1667571"/>
            <a:ext cx="1588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>
            <a:off x="1517650" y="4681524"/>
            <a:ext cx="72517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9" name="Text Box 5"/>
          <p:cNvSpPr txBox="1">
            <a:spLocks noChangeArrowheads="1"/>
          </p:cNvSpPr>
          <p:nvPr/>
        </p:nvSpPr>
        <p:spPr bwMode="auto">
          <a:xfrm>
            <a:off x="323850" y="2872248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15110" name="Text Box 6"/>
          <p:cNvSpPr txBox="1">
            <a:spLocks noChangeArrowheads="1"/>
          </p:cNvSpPr>
          <p:nvPr/>
        </p:nvSpPr>
        <p:spPr bwMode="auto">
          <a:xfrm>
            <a:off x="179388" y="3891423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15111" name="Text Box 7"/>
          <p:cNvSpPr txBox="1">
            <a:spLocks noChangeArrowheads="1"/>
          </p:cNvSpPr>
          <p:nvPr/>
        </p:nvSpPr>
        <p:spPr bwMode="auto">
          <a:xfrm>
            <a:off x="5834063" y="4754549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15112" name="Text Box 8"/>
          <p:cNvSpPr txBox="1">
            <a:spLocks noChangeArrowheads="1"/>
          </p:cNvSpPr>
          <p:nvPr/>
        </p:nvSpPr>
        <p:spPr bwMode="auto">
          <a:xfrm>
            <a:off x="2555875" y="4752961"/>
            <a:ext cx="1201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 rot="16200000">
            <a:off x="442913" y="1865298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15114" name="Text Box 10"/>
          <p:cNvSpPr txBox="1">
            <a:spLocks noChangeArrowheads="1"/>
          </p:cNvSpPr>
          <p:nvPr/>
        </p:nvSpPr>
        <p:spPr bwMode="auto">
          <a:xfrm>
            <a:off x="7327900" y="4732324"/>
            <a:ext cx="1781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15115" name="Rectangle 11"/>
          <p:cNvSpPr>
            <a:spLocks noChangeArrowheads="1"/>
          </p:cNvSpPr>
          <p:nvPr/>
        </p:nvSpPr>
        <p:spPr bwMode="auto">
          <a:xfrm>
            <a:off x="4797425" y="2684923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15116" name="Rectangle 12"/>
          <p:cNvSpPr>
            <a:spLocks noChangeArrowheads="1"/>
          </p:cNvSpPr>
          <p:nvPr/>
        </p:nvSpPr>
        <p:spPr bwMode="auto">
          <a:xfrm>
            <a:off x="1557338" y="2684923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15117" name="Rectangle 13"/>
          <p:cNvSpPr>
            <a:spLocks noChangeArrowheads="1"/>
          </p:cNvSpPr>
          <p:nvPr/>
        </p:nvSpPr>
        <p:spPr bwMode="auto">
          <a:xfrm>
            <a:off x="4797425" y="3681873"/>
            <a:ext cx="3240088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15118" name="Rectangle 14"/>
          <p:cNvSpPr>
            <a:spLocks noChangeArrowheads="1"/>
          </p:cNvSpPr>
          <p:nvPr/>
        </p:nvSpPr>
        <p:spPr bwMode="auto">
          <a:xfrm>
            <a:off x="1557338" y="3681873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(M)</a:t>
            </a:r>
          </a:p>
        </p:txBody>
      </p:sp>
      <p:sp>
        <p:nvSpPr>
          <p:cNvPr id="815121" name="Text Box 17"/>
          <p:cNvSpPr txBox="1">
            <a:spLocks noChangeArrowheads="1"/>
          </p:cNvSpPr>
          <p:nvPr/>
        </p:nvSpPr>
        <p:spPr bwMode="auto">
          <a:xfrm>
            <a:off x="409575" y="4907423"/>
            <a:ext cx="7778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815122" name="AutoShape 18"/>
          <p:cNvSpPr>
            <a:spLocks noChangeArrowheads="1"/>
          </p:cNvSpPr>
          <p:nvPr/>
        </p:nvSpPr>
        <p:spPr bwMode="auto">
          <a:xfrm rot="10800000">
            <a:off x="6011863" y="3924761"/>
            <a:ext cx="3024187" cy="1008062"/>
          </a:xfrm>
          <a:prstGeom prst="wedgeRoundRectCallout">
            <a:avLst>
              <a:gd name="adj1" fmla="val 47218"/>
              <a:gd name="adj2" fmla="val 112833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tool designers</a:t>
            </a:r>
          </a:p>
        </p:txBody>
      </p:sp>
      <p:sp>
        <p:nvSpPr>
          <p:cNvPr id="815123" name="AutoShape 19"/>
          <p:cNvSpPr>
            <a:spLocks noChangeArrowheads="1"/>
          </p:cNvSpPr>
          <p:nvPr/>
        </p:nvSpPr>
        <p:spPr bwMode="auto">
          <a:xfrm rot="10800000">
            <a:off x="5940425" y="5077286"/>
            <a:ext cx="3024188" cy="1008062"/>
          </a:xfrm>
          <a:prstGeom prst="wedgeRoundRectCallout">
            <a:avLst>
              <a:gd name="adj1" fmla="val 41338"/>
              <a:gd name="adj2" fmla="val 126690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mSM</a:t>
            </a:r>
          </a:p>
        </p:txBody>
      </p:sp>
      <p:sp>
        <p:nvSpPr>
          <p:cNvPr id="815125" name="AutoShape 21"/>
          <p:cNvSpPr>
            <a:spLocks noChangeArrowheads="1"/>
          </p:cNvSpPr>
          <p:nvPr/>
        </p:nvSpPr>
        <p:spPr bwMode="auto">
          <a:xfrm rot="10800000">
            <a:off x="539750" y="3997786"/>
            <a:ext cx="3024188" cy="1008062"/>
          </a:xfrm>
          <a:prstGeom prst="wedgeRoundRectCallout">
            <a:avLst>
              <a:gd name="adj1" fmla="val -38088"/>
              <a:gd name="adj2" fmla="val 110944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model designers out of mSM</a:t>
            </a:r>
          </a:p>
        </p:txBody>
      </p:sp>
      <p:sp>
        <p:nvSpPr>
          <p:cNvPr id="815126" name="AutoShape 22"/>
          <p:cNvSpPr>
            <a:spLocks noChangeArrowheads="1"/>
          </p:cNvSpPr>
          <p:nvPr/>
        </p:nvSpPr>
        <p:spPr bwMode="auto">
          <a:xfrm rot="10800000">
            <a:off x="611188" y="5005848"/>
            <a:ext cx="3024187" cy="1008063"/>
          </a:xfrm>
          <a:prstGeom prst="wedgeRoundRectCallout">
            <a:avLst>
              <a:gd name="adj1" fmla="val -34255"/>
              <a:gd name="adj2" fmla="val 116611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5" grpId="0" animBg="1"/>
      <p:bldP spid="815117" grpId="0" animBg="1"/>
      <p:bldP spid="815118" grpId="0" animBg="1"/>
      <p:bldP spid="815122" grpId="0" animBg="1"/>
      <p:bldP spid="815122" grpId="1" animBg="1"/>
      <p:bldP spid="815123" grpId="0" animBg="1"/>
      <p:bldP spid="815123" grpId="1" animBg="1"/>
      <p:bldP spid="815125" grpId="0" animBg="1"/>
      <p:bldP spid="815125" grpId="1" animBg="1"/>
      <p:bldP spid="815126" grpId="0" animBg="1"/>
      <p:bldP spid="81512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F5A-8419-4D37-9A8C-2287BA66441C}" type="slidenum">
              <a:rPr lang="it-IT"/>
              <a:pPr/>
              <a:t>28</a:t>
            </a:fld>
            <a:endParaRPr lang="it-IT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</a:t>
            </a:r>
            <a:r>
              <a:rPr lang="en-US" dirty="0" smtClean="0"/>
              <a:t>invention</a:t>
            </a:r>
          </a:p>
          <a:p>
            <a:pPr lvl="0"/>
            <a:r>
              <a:rPr lang="en-US" dirty="0" smtClean="0"/>
              <a:t>A basic translation</a:t>
            </a:r>
          </a:p>
          <a:p>
            <a:pPr lvl="1"/>
            <a:r>
              <a:rPr lang="en-US" dirty="0" smtClean="0"/>
              <a:t>From OR model to the relational model</a:t>
            </a:r>
          </a:p>
          <a:p>
            <a:pPr lvl="2"/>
            <a:r>
              <a:rPr lang="en-US" dirty="0" smtClean="0"/>
              <a:t>a table for each typed table</a:t>
            </a:r>
          </a:p>
          <a:p>
            <a:pPr lvl="2"/>
            <a:r>
              <a:rPr lang="en-US" dirty="0" smtClean="0"/>
              <a:t>a column for each attribute</a:t>
            </a:r>
          </a:p>
          <a:p>
            <a:pPr lvl="2"/>
            <a:r>
              <a:rPr lang="en-US" dirty="0" smtClean="0"/>
              <a:t>an identifier for each typed table </a:t>
            </a:r>
          </a:p>
          <a:p>
            <a:pPr lvl="2"/>
            <a:r>
              <a:rPr lang="en-US" dirty="0" smtClean="0"/>
              <a:t>a foreign key for each reference</a:t>
            </a:r>
          </a:p>
          <a:p>
            <a:pPr lvl="1">
              <a:buNone/>
            </a:pPr>
            <a:r>
              <a:rPr lang="en-US" dirty="0" smtClean="0"/>
              <a:t>     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1000100" y="2071678"/>
            <a:ext cx="1714512" cy="1357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2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B4B9-7B63-4D52-B0C9-7FB6C81BFF37}" type="slidenum">
              <a:rPr lang="it-IT"/>
              <a:pPr/>
              <a:t>29</a:t>
            </a:fld>
            <a:endParaRPr lang="it-IT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 basic translation application</a:t>
            </a:r>
          </a:p>
        </p:txBody>
      </p:sp>
      <p:graphicFrame>
        <p:nvGraphicFramePr>
          <p:cNvPr id="612825" name="Group 473"/>
          <p:cNvGraphicFramePr>
            <a:graphicFrameLocks noGrp="1"/>
          </p:cNvGraphicFramePr>
          <p:nvPr>
            <p:ph sz="half" idx="1"/>
          </p:nvPr>
        </p:nvGraphicFramePr>
        <p:xfrm>
          <a:off x="5572132" y="3786190"/>
          <a:ext cx="2705126" cy="670560"/>
        </p:xfrm>
        <a:graphic>
          <a:graphicData uri="http://schemas.openxmlformats.org/drawingml/2006/table">
            <a:tbl>
              <a:tblPr/>
              <a:tblGrid>
                <a:gridCol w="902488"/>
                <a:gridCol w="802506"/>
                <a:gridCol w="1000132"/>
              </a:tblGrid>
              <a:tr h="32543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504" name="Text Box 152"/>
          <p:cNvSpPr txBox="1">
            <a:spLocks noChangeArrowheads="1"/>
          </p:cNvSpPr>
          <p:nvPr/>
        </p:nvSpPr>
        <p:spPr bwMode="auto">
          <a:xfrm>
            <a:off x="642910" y="2643182"/>
            <a:ext cx="12207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>
                <a:latin typeface="Arial" charset="0"/>
              </a:rPr>
              <a:t>ID</a:t>
            </a:r>
            <a:endParaRPr lang="it-IT" dirty="0"/>
          </a:p>
        </p:txBody>
      </p:sp>
      <p:sp>
        <p:nvSpPr>
          <p:cNvPr id="612699" name="Text Box 347"/>
          <p:cNvSpPr txBox="1">
            <a:spLocks noChangeArrowheads="1"/>
          </p:cNvSpPr>
          <p:nvPr/>
        </p:nvSpPr>
        <p:spPr bwMode="auto">
          <a:xfrm>
            <a:off x="785786" y="3000372"/>
            <a:ext cx="1220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>
                <a:latin typeface="Arial" charset="0"/>
              </a:rPr>
              <a:t>Name</a:t>
            </a:r>
            <a:endParaRPr lang="it-IT" dirty="0"/>
          </a:p>
        </p:txBody>
      </p:sp>
      <p:graphicFrame>
        <p:nvGraphicFramePr>
          <p:cNvPr id="612907" name="Group 555"/>
          <p:cNvGraphicFramePr>
            <a:graphicFrameLocks noGrp="1"/>
          </p:cNvGraphicFramePr>
          <p:nvPr>
            <p:ph sz="half" idx="2"/>
          </p:nvPr>
        </p:nvGraphicFramePr>
        <p:xfrm>
          <a:off x="5072066" y="2428868"/>
          <a:ext cx="3519488" cy="75723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3163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Dept_ID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916" name="AutoShape 564"/>
          <p:cNvSpPr>
            <a:spLocks noChangeArrowheads="1"/>
          </p:cNvSpPr>
          <p:nvPr/>
        </p:nvSpPr>
        <p:spPr bwMode="auto">
          <a:xfrm>
            <a:off x="3635375" y="3141663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1092669" y="21382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Employees</a:t>
            </a:r>
            <a:endParaRPr lang="it-IT" dirty="0"/>
          </a:p>
        </p:txBody>
      </p:sp>
      <p:grpSp>
        <p:nvGrpSpPr>
          <p:cNvPr id="2" name="Gruppo 33"/>
          <p:cNvGrpSpPr/>
          <p:nvPr/>
        </p:nvGrpSpPr>
        <p:grpSpPr>
          <a:xfrm>
            <a:off x="500034" y="4357694"/>
            <a:ext cx="2428892" cy="1785950"/>
            <a:chOff x="642910" y="3929066"/>
            <a:chExt cx="2428892" cy="1785950"/>
          </a:xfrm>
        </p:grpSpPr>
        <p:grpSp>
          <p:nvGrpSpPr>
            <p:cNvPr id="3" name="Gruppo 32"/>
            <p:cNvGrpSpPr/>
            <p:nvPr/>
          </p:nvGrpSpPr>
          <p:grpSpPr>
            <a:xfrm>
              <a:off x="785786" y="3929066"/>
              <a:ext cx="2286016" cy="1785950"/>
              <a:chOff x="785786" y="3929066"/>
              <a:chExt cx="2286016" cy="1785950"/>
            </a:xfrm>
          </p:grpSpPr>
          <p:sp>
            <p:nvSpPr>
              <p:cNvPr id="30" name="Rettangolo 29"/>
              <p:cNvSpPr/>
              <p:nvPr/>
            </p:nvSpPr>
            <p:spPr bwMode="auto">
              <a:xfrm>
                <a:off x="1000100" y="3929066"/>
                <a:ext cx="2000264" cy="178595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2837" name="Text Box 485"/>
              <p:cNvSpPr txBox="1">
                <a:spLocks noChangeArrowheads="1"/>
              </p:cNvSpPr>
              <p:nvPr/>
            </p:nvSpPr>
            <p:spPr bwMode="auto">
              <a:xfrm>
                <a:off x="785786" y="4910150"/>
                <a:ext cx="122078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Name</a:t>
                </a:r>
                <a:endParaRPr lang="it-IT" dirty="0"/>
              </a:p>
            </p:txBody>
          </p:sp>
          <p:sp>
            <p:nvSpPr>
              <p:cNvPr id="612838" name="Text Box 486"/>
              <p:cNvSpPr txBox="1">
                <a:spLocks noChangeArrowheads="1"/>
              </p:cNvSpPr>
              <p:nvPr/>
            </p:nvSpPr>
            <p:spPr bwMode="auto">
              <a:xfrm>
                <a:off x="857224" y="5337191"/>
                <a:ext cx="1222375" cy="306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Address</a:t>
                </a:r>
                <a:endParaRPr lang="it-IT" dirty="0"/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1071538" y="4000504"/>
                <a:ext cx="2000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err="1" smtClean="0"/>
                  <a:t>Departments</a:t>
                </a:r>
                <a:endParaRPr lang="it-IT" dirty="0"/>
              </a:p>
            </p:txBody>
          </p:sp>
        </p:grpSp>
        <p:sp>
          <p:nvSpPr>
            <p:cNvPr id="32" name="Text Box 152"/>
            <p:cNvSpPr txBox="1">
              <a:spLocks noChangeArrowheads="1"/>
            </p:cNvSpPr>
            <p:nvPr/>
          </p:nvSpPr>
          <p:spPr bwMode="auto">
            <a:xfrm>
              <a:off x="642910" y="4549983"/>
              <a:ext cx="1220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400" dirty="0" smtClean="0">
                  <a:latin typeface="Arial" charset="0"/>
                </a:rPr>
                <a:t>ID</a:t>
              </a:r>
              <a:endParaRPr lang="it-IT" dirty="0"/>
            </a:p>
          </p:txBody>
        </p:sp>
      </p:grpSp>
      <p:cxnSp>
        <p:nvCxnSpPr>
          <p:cNvPr id="36" name="Connettore 2 35"/>
          <p:cNvCxnSpPr>
            <a:stCxn id="29" idx="2"/>
            <a:endCxn id="30" idx="0"/>
          </p:cNvCxnSpPr>
          <p:nvPr/>
        </p:nvCxnSpPr>
        <p:spPr bwMode="auto">
          <a:xfrm rot="5400000">
            <a:off x="1393009" y="3893347"/>
            <a:ext cx="9286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8DE0-404B-4DAA-821A-3AEFF404BF58}" type="slidenum">
              <a:rPr lang="it-IT"/>
              <a:pPr/>
              <a:t>3</a:t>
            </a:fld>
            <a:endParaRPr lang="it-IT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wider perspective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(Generic) Model Management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dirty="0"/>
              <a:t>A proposal by Bernstein et al (2000 +)</a:t>
            </a:r>
          </a:p>
          <a:p>
            <a:pPr lvl="1"/>
            <a:r>
              <a:rPr lang="en-US" dirty="0"/>
              <a:t>Includes a set of operators on </a:t>
            </a:r>
          </a:p>
          <a:p>
            <a:pPr lvl="2"/>
            <a:r>
              <a:rPr lang="en-US" dirty="0"/>
              <a:t>schemas and </a:t>
            </a:r>
            <a:r>
              <a:rPr lang="en-US" dirty="0" smtClean="0"/>
              <a:t>mappings </a:t>
            </a:r>
            <a:r>
              <a:rPr lang="en-US" dirty="0"/>
              <a:t>between </a:t>
            </a:r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The main operators</a:t>
            </a:r>
          </a:p>
          <a:p>
            <a:pPr lvl="2"/>
            <a:r>
              <a:rPr lang="en-US" dirty="0" smtClean="0"/>
              <a:t>Match</a:t>
            </a:r>
          </a:p>
          <a:p>
            <a:pPr lvl="2"/>
            <a:r>
              <a:rPr lang="en-US" dirty="0" smtClean="0"/>
              <a:t>Merge</a:t>
            </a:r>
          </a:p>
          <a:p>
            <a:pPr lvl="2"/>
            <a:r>
              <a:rPr lang="en-US" dirty="0" smtClean="0"/>
              <a:t>Diff</a:t>
            </a:r>
          </a:p>
          <a:p>
            <a:pPr lvl="2"/>
            <a:r>
              <a:rPr lang="en-US" dirty="0" smtClean="0"/>
              <a:t>ModelGen (=schema translation)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C13C-FB5A-43BB-8537-32029923C9D7}" type="slidenum">
              <a:rPr lang="it-IT"/>
              <a:pPr/>
              <a:t>30</a:t>
            </a:fld>
            <a:endParaRPr lang="it-IT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translation (in supermodel terms)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 smtClean="0">
                <a:solidFill>
                  <a:schemeClr val="accent2"/>
                </a:solidFill>
              </a:rPr>
              <a:t>OR </a:t>
            </a:r>
            <a:r>
              <a:rPr lang="en-US" dirty="0">
                <a:solidFill>
                  <a:schemeClr val="accent2"/>
                </a:solidFill>
              </a:rPr>
              <a:t>model to the relational model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 aggregation </a:t>
            </a:r>
            <a:r>
              <a:rPr lang="en-US" dirty="0" smtClean="0">
                <a:solidFill>
                  <a:schemeClr val="accent2"/>
                </a:solidFill>
              </a:rPr>
              <a:t>for each abstract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a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the aggregation for each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abstract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 </a:t>
            </a:r>
            <a:r>
              <a:rPr lang="en-US" dirty="0" smtClean="0">
                <a:solidFill>
                  <a:schemeClr val="accent2"/>
                </a:solidFill>
              </a:rPr>
              <a:t>each abstract attribute </a:t>
            </a:r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754408" y="143353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From </a:t>
            </a:r>
            <a:r>
              <a:rPr lang="en-US" sz="2000" dirty="0" smtClean="0">
                <a:latin typeface="Arial" charset="0"/>
              </a:rPr>
              <a:t>OR model </a:t>
            </a:r>
            <a:r>
              <a:rPr lang="en-US" sz="2000" dirty="0">
                <a:latin typeface="Arial" charset="0"/>
              </a:rPr>
              <a:t>to the relational model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table for </a:t>
            </a:r>
            <a:r>
              <a:rPr lang="en-US" sz="2000" dirty="0" smtClean="0">
                <a:latin typeface="Arial" charset="0"/>
              </a:rPr>
              <a:t>each typed table</a:t>
            </a:r>
            <a:endParaRPr lang="en-US" sz="20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column </a:t>
            </a:r>
            <a:r>
              <a:rPr lang="en-US" sz="2000" dirty="0" smtClean="0">
                <a:latin typeface="Arial" charset="0"/>
              </a:rPr>
              <a:t>for </a:t>
            </a:r>
            <a:r>
              <a:rPr lang="en-US" sz="2000" dirty="0">
                <a:latin typeface="Arial" charset="0"/>
              </a:rPr>
              <a:t>each attribute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for each </a:t>
            </a:r>
            <a:r>
              <a:rPr lang="en-US" sz="2000" dirty="0" smtClean="0">
                <a:latin typeface="Arial" charset="0"/>
              </a:rPr>
              <a:t>reference … </a:t>
            </a:r>
            <a:endParaRPr lang="en-US" sz="2000" dirty="0" smtClean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…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B5E7-FB5B-4E96-A487-FD5FE4386338}" type="slidenum">
              <a:rPr lang="it-IT"/>
              <a:pPr/>
              <a:t>31</a:t>
            </a:fld>
            <a:endParaRPr lang="it-IT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name)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/>
              <a:t>SM_Abstract</a:t>
            </a:r>
            <a:r>
              <a:rPr lang="en-US" sz="1800" dirty="0"/>
              <a:t>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name ) ;</a:t>
            </a:r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B922-CB15-4C47-8909-47D44270CA8B}" type="slidenum">
              <a:rPr lang="it-IT"/>
              <a:pPr/>
              <a:t>32</a:t>
            </a:fld>
            <a:endParaRPr lang="it-IT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Datalog with OID invention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Datalog (informally):</a:t>
            </a:r>
          </a:p>
          <a:p>
            <a:pPr lvl="1"/>
            <a:r>
              <a:rPr lang="en-US" dirty="0"/>
              <a:t>a logic programming language with no function symbols and predicates that correspond to relations in a database</a:t>
            </a:r>
          </a:p>
          <a:p>
            <a:pPr lvl="1"/>
            <a:r>
              <a:rPr lang="en-US" dirty="0"/>
              <a:t>we use a non-positional notation</a:t>
            </a:r>
          </a:p>
          <a:p>
            <a:r>
              <a:rPr lang="en-US" dirty="0"/>
              <a:t>Datalog with OID invention:</a:t>
            </a:r>
          </a:p>
          <a:p>
            <a:pPr lvl="1"/>
            <a:r>
              <a:rPr lang="en-US" dirty="0"/>
              <a:t>an extension of Datalog that uses Skolem functions to generate new identifiers when needed</a:t>
            </a:r>
          </a:p>
          <a:p>
            <a:r>
              <a:rPr lang="en-US" dirty="0"/>
              <a:t>Skolem functions:</a:t>
            </a:r>
          </a:p>
          <a:p>
            <a:pPr lvl="1"/>
            <a:r>
              <a:rPr lang="en-US" dirty="0"/>
              <a:t>injective functions that generate "new" values (value that do not appear anywhere else); so different Skolem functions have disjoint ranges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D4BA-0DC1-4561-9975-88AF04CCE348}" type="slidenum">
              <a:rPr lang="it-IT"/>
              <a:pPr/>
              <a:t>33</a:t>
            </a:fld>
            <a:endParaRPr lang="it-IT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smtClean="0"/>
              <a:t>SM_Aggregation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/>
              <a:t>SM_Abstract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;</a:t>
            </a:r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the value for the attribute </a:t>
            </a:r>
            <a:r>
              <a:rPr lang="en-US" sz="1800" dirty="0">
                <a:solidFill>
                  <a:schemeClr val="accent2"/>
                </a:solidFill>
              </a:rPr>
              <a:t>Name</a:t>
            </a:r>
            <a:r>
              <a:rPr lang="en-US" sz="1800" dirty="0"/>
              <a:t> is copied (by using variable </a:t>
            </a:r>
            <a:r>
              <a:rPr lang="en-US" sz="1800" dirty="0">
                <a:solidFill>
                  <a:srgbClr val="0000CC"/>
                </a:solidFill>
              </a:rPr>
              <a:t>n</a:t>
            </a:r>
            <a:r>
              <a:rPr lang="en-US" sz="1800" dirty="0"/>
              <a:t>)</a:t>
            </a:r>
          </a:p>
          <a:p>
            <a:r>
              <a:rPr lang="en-US" sz="1800" dirty="0"/>
              <a:t>the value for </a:t>
            </a:r>
            <a:r>
              <a:rPr lang="en-US" sz="1800" dirty="0">
                <a:solidFill>
                  <a:srgbClr val="A50021"/>
                </a:solidFill>
              </a:rPr>
              <a:t>OID</a:t>
            </a:r>
            <a:r>
              <a:rPr lang="en-US" sz="1800" dirty="0"/>
              <a:t> is "invented": a new value for the function </a:t>
            </a:r>
            <a:r>
              <a:rPr lang="en-US" sz="1800" dirty="0">
                <a:solidFill>
                  <a:srgbClr val="009900"/>
                </a:solidFill>
              </a:rPr>
              <a:t>#aggregationOID_1(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>
                <a:solidFill>
                  <a:srgbClr val="009900"/>
                </a:solidFill>
              </a:rPr>
              <a:t>)</a:t>
            </a:r>
            <a:r>
              <a:rPr lang="en-US" sz="1800" dirty="0"/>
              <a:t> for each different value of 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/>
              <a:t>, so a different value for each value of SM_Abstract</a:t>
            </a:r>
            <a:r>
              <a:rPr lang="en-US" sz="1800" b="1" dirty="0"/>
              <a:t>.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</a:p>
          <a:p>
            <a:endParaRPr lang="en-US" sz="1800" dirty="0">
              <a:solidFill>
                <a:srgbClr val="FF0066"/>
              </a:solidFill>
            </a:endParaRPr>
          </a:p>
          <a:p>
            <a:r>
              <a:rPr lang="en-US" sz="1800" dirty="0"/>
              <a:t>Skolem functions are materialized in the dictionary: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epresent </a:t>
            </a:r>
            <a:r>
              <a:rPr lang="en-US" sz="1800" dirty="0"/>
              <a:t>the mapping</a:t>
            </a:r>
          </a:p>
          <a:p>
            <a:endParaRPr lang="it-IT" sz="1800" dirty="0"/>
          </a:p>
        </p:txBody>
      </p:sp>
      <p:sp>
        <p:nvSpPr>
          <p:cNvPr id="583685" name="Oval 5"/>
          <p:cNvSpPr>
            <a:spLocks noChangeArrowheads="1"/>
          </p:cNvSpPr>
          <p:nvPr/>
        </p:nvSpPr>
        <p:spPr bwMode="auto">
          <a:xfrm>
            <a:off x="1763713" y="3429000"/>
            <a:ext cx="3603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88" name="Oval 8"/>
          <p:cNvSpPr>
            <a:spLocks noChangeArrowheads="1"/>
          </p:cNvSpPr>
          <p:nvPr/>
        </p:nvSpPr>
        <p:spPr bwMode="auto">
          <a:xfrm>
            <a:off x="1835150" y="2060575"/>
            <a:ext cx="3603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89" name="AutoShape 9"/>
          <p:cNvCxnSpPr>
            <a:cxnSpLocks noChangeShapeType="1"/>
            <a:stCxn id="583685" idx="0"/>
            <a:endCxn id="583688" idx="4"/>
          </p:cNvCxnSpPr>
          <p:nvPr/>
        </p:nvCxnSpPr>
        <p:spPr bwMode="auto">
          <a:xfrm flipV="1">
            <a:off x="1944688" y="2506663"/>
            <a:ext cx="71437" cy="908050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83690" name="Oval 10"/>
          <p:cNvSpPr>
            <a:spLocks noChangeArrowheads="1"/>
          </p:cNvSpPr>
          <p:nvPr/>
        </p:nvSpPr>
        <p:spPr bwMode="auto">
          <a:xfrm>
            <a:off x="1114425" y="1773238"/>
            <a:ext cx="577850" cy="360362"/>
          </a:xfrm>
          <a:prstGeom prst="ellipse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1" name="Oval 11"/>
          <p:cNvSpPr>
            <a:spLocks noChangeArrowheads="1"/>
          </p:cNvSpPr>
          <p:nvPr/>
        </p:nvSpPr>
        <p:spPr bwMode="auto">
          <a:xfrm>
            <a:off x="1692275" y="1700213"/>
            <a:ext cx="2808288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2" name="Oval 12"/>
          <p:cNvSpPr>
            <a:spLocks noChangeArrowheads="1"/>
          </p:cNvSpPr>
          <p:nvPr/>
        </p:nvSpPr>
        <p:spPr bwMode="auto">
          <a:xfrm>
            <a:off x="1619250" y="30686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3" name="Oval 13"/>
          <p:cNvSpPr>
            <a:spLocks noChangeArrowheads="1"/>
          </p:cNvSpPr>
          <p:nvPr/>
        </p:nvSpPr>
        <p:spPr bwMode="auto">
          <a:xfrm>
            <a:off x="3708400" y="17732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94" name="AutoShape 14"/>
          <p:cNvCxnSpPr>
            <a:cxnSpLocks noChangeShapeType="1"/>
            <a:stCxn id="583692" idx="7"/>
            <a:endCxn id="583693" idx="3"/>
          </p:cNvCxnSpPr>
          <p:nvPr/>
        </p:nvCxnSpPr>
        <p:spPr bwMode="auto">
          <a:xfrm flipV="1">
            <a:off x="2111375" y="2155825"/>
            <a:ext cx="1681163" cy="962025"/>
          </a:xfrm>
          <a:prstGeom prst="straightConnector1">
            <a:avLst/>
          </a:prstGeom>
          <a:noFill/>
          <a:ln w="28575">
            <a:solidFill>
              <a:srgbClr val="FF0066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5" grpId="0" animBg="1"/>
      <p:bldP spid="583685" grpId="1" animBg="1"/>
      <p:bldP spid="583688" grpId="0" animBg="1"/>
      <p:bldP spid="583688" grpId="1" animBg="1"/>
      <p:bldP spid="583690" grpId="0" animBg="1"/>
      <p:bldP spid="583691" grpId="0" animBg="1"/>
      <p:bldP spid="583692" grpId="0" animBg="1"/>
      <p:bldP spid="583692" grpId="1" animBg="1"/>
      <p:bldP spid="583693" grpId="0" animBg="1"/>
      <p:bldP spid="58369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5D10-E27D-4733-BD56-7BFEDE7BC025}" type="slidenum">
              <a:rPr lang="it-IT"/>
              <a:pPr/>
              <a:t>34</a:t>
            </a:fld>
            <a:endParaRPr lang="it-IT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 component of the aggregation for each attribute of abstract"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537075" cy="47529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</a:t>
            </a:r>
          </a:p>
          <a:p>
            <a:pPr lvl="1">
              <a:buNone/>
            </a:pPr>
            <a:r>
              <a:rPr lang="it-IT" sz="1600" dirty="0" smtClean="0"/>
              <a:t>OID: SK4(</a:t>
            </a:r>
            <a:r>
              <a:rPr lang="it-IT" sz="1600" dirty="0" err="1" smtClean="0"/>
              <a:t>oid</a:t>
            </a:r>
            <a:r>
              <a:rPr lang="it-IT" sz="1600" dirty="0" smtClean="0"/>
              <a:t>, </a:t>
            </a:r>
            <a:r>
              <a:rPr lang="it-IT" sz="1600" dirty="0" err="1" smtClean="0"/>
              <a:t>lexOID</a:t>
            </a:r>
            <a:r>
              <a:rPr lang="it-IT" sz="1600" dirty="0" smtClean="0"/>
              <a:t>),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IsIdenfier</a:t>
            </a:r>
            <a:r>
              <a:rPr lang="it-IT" sz="1600" dirty="0" smtClean="0"/>
              <a:t>: false,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endParaRPr lang="it-IT" sz="1600" dirty="0" smtClean="0"/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SK0(</a:t>
            </a:r>
            <a:r>
              <a:rPr lang="it-IT" sz="1600" dirty="0" err="1" smtClean="0"/>
              <a:t>absOID</a:t>
            </a:r>
            <a:r>
              <a:rPr lang="it-IT" sz="1600" dirty="0" smtClean="0"/>
              <a:t>)</a:t>
            </a:r>
          </a:p>
          <a:p>
            <a:pPr>
              <a:buNone/>
            </a:pPr>
            <a:r>
              <a:rPr lang="it-IT" sz="1600" dirty="0" smtClean="0"/>
              <a:t>) &lt;-</a:t>
            </a:r>
          </a:p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 </a:t>
            </a:r>
          </a:p>
          <a:p>
            <a:pPr lvl="1">
              <a:buNone/>
            </a:pPr>
            <a:r>
              <a:rPr lang="it-IT" sz="1600" dirty="0" smtClean="0"/>
              <a:t>OID: </a:t>
            </a:r>
            <a:r>
              <a:rPr lang="it-IT" sz="1600" dirty="0" err="1" smtClean="0"/>
              <a:t>lexOID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IsIdentifier</a:t>
            </a:r>
            <a:r>
              <a:rPr lang="it-IT" sz="1600" dirty="0" smtClean="0"/>
              <a:t>: </a:t>
            </a:r>
            <a:r>
              <a:rPr lang="it-IT" sz="1600" dirty="0" err="1" smtClean="0"/>
              <a:t>true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r>
              <a:rPr lang="it-IT" sz="1600" dirty="0" smtClean="0"/>
              <a:t>),</a:t>
            </a:r>
          </a:p>
          <a:p>
            <a:pPr>
              <a:buNone/>
            </a:pPr>
            <a:r>
              <a:rPr lang="it-IT" sz="1600" dirty="0" err="1" smtClean="0"/>
              <a:t>AbstractAttribute</a:t>
            </a:r>
            <a:r>
              <a:rPr lang="it-IT" sz="1600" dirty="0" smtClean="0"/>
              <a:t> (   OID: </a:t>
            </a:r>
            <a:r>
              <a:rPr lang="it-IT" sz="1600" dirty="0" err="1" smtClean="0"/>
              <a:t>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</a:t>
            </a:r>
            <a:r>
              <a:rPr lang="it-IT" sz="1600" dirty="0" err="1" smtClean="0"/>
              <a:t>absOID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abstractToOID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)</a:t>
            </a:r>
          </a:p>
          <a:p>
            <a:pPr defTabSz="622300">
              <a:lnSpc>
                <a:spcPct val="90000"/>
              </a:lnSpc>
              <a:buFontTx/>
              <a:buNone/>
            </a:pPr>
            <a:endParaRPr lang="en-US" sz="1600" dirty="0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412875"/>
            <a:ext cx="3559175" cy="4495800"/>
          </a:xfrm>
        </p:spPr>
        <p:txBody>
          <a:bodyPr/>
          <a:lstStyle/>
          <a:p>
            <a:r>
              <a:rPr lang="en-US" sz="1800" dirty="0" err="1"/>
              <a:t>Skolem</a:t>
            </a:r>
            <a:r>
              <a:rPr lang="en-US" sz="1800" dirty="0"/>
              <a:t> functions</a:t>
            </a:r>
          </a:p>
          <a:p>
            <a:pPr lvl="1"/>
            <a:r>
              <a:rPr lang="en-US" sz="1800" dirty="0"/>
              <a:t>are functions</a:t>
            </a:r>
          </a:p>
          <a:p>
            <a:pPr lvl="1"/>
            <a:r>
              <a:rPr lang="en-US" sz="1800" dirty="0"/>
              <a:t>are injective</a:t>
            </a:r>
          </a:p>
          <a:p>
            <a:pPr lvl="1"/>
            <a:r>
              <a:rPr lang="en-US" sz="1800" dirty="0"/>
              <a:t>have disjoint ranges</a:t>
            </a:r>
            <a:endParaRPr lang="it-IT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the first function "generates" a new value</a:t>
            </a:r>
          </a:p>
          <a:p>
            <a:r>
              <a:rPr lang="en-US" sz="1800" dirty="0">
                <a:solidFill>
                  <a:srgbClr val="009900"/>
                </a:solidFill>
              </a:rPr>
              <a:t>the second "reuses" the value generated by </a:t>
            </a:r>
            <a:r>
              <a:rPr lang="en-US" sz="1800" dirty="0" smtClean="0">
                <a:solidFill>
                  <a:srgbClr val="009900"/>
                </a:solidFill>
              </a:rPr>
              <a:t>the </a:t>
            </a:r>
            <a:r>
              <a:rPr lang="en-US" sz="1800" dirty="0" err="1" smtClean="0">
                <a:solidFill>
                  <a:srgbClr val="009900"/>
                </a:solidFill>
              </a:rPr>
              <a:t>AbstractAttribute</a:t>
            </a:r>
            <a:r>
              <a:rPr lang="en-US" sz="1800" dirty="0" smtClean="0">
                <a:solidFill>
                  <a:srgbClr val="009900"/>
                </a:solidFill>
              </a:rPr>
              <a:t> creation rule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381959" name="Oval 7"/>
          <p:cNvSpPr>
            <a:spLocks noChangeArrowheads="1"/>
          </p:cNvSpPr>
          <p:nvPr/>
        </p:nvSpPr>
        <p:spPr bwMode="auto">
          <a:xfrm>
            <a:off x="1357290" y="3786190"/>
            <a:ext cx="792162" cy="28892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0" name="Oval 8"/>
          <p:cNvSpPr>
            <a:spLocks noChangeArrowheads="1"/>
          </p:cNvSpPr>
          <p:nvPr/>
        </p:nvSpPr>
        <p:spPr bwMode="auto">
          <a:xfrm>
            <a:off x="1785918" y="1643050"/>
            <a:ext cx="1292228" cy="428628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1" name="AutoShape 9"/>
          <p:cNvCxnSpPr>
            <a:cxnSpLocks noChangeShapeType="1"/>
            <a:stCxn id="381959" idx="0"/>
            <a:endCxn id="381960" idx="4"/>
          </p:cNvCxnSpPr>
          <p:nvPr/>
        </p:nvCxnSpPr>
        <p:spPr bwMode="auto">
          <a:xfrm rot="5400000" flipH="1" flipV="1">
            <a:off x="1235445" y="2589604"/>
            <a:ext cx="1714512" cy="678661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2071671" y="5500703"/>
            <a:ext cx="857256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2571736" y="2857497"/>
            <a:ext cx="795337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6" name="AutoShape 14"/>
          <p:cNvCxnSpPr>
            <a:cxnSpLocks noChangeShapeType="1"/>
            <a:endCxn id="381965" idx="3"/>
          </p:cNvCxnSpPr>
          <p:nvPr/>
        </p:nvCxnSpPr>
        <p:spPr bwMode="auto">
          <a:xfrm rot="5400000" flipH="1" flipV="1">
            <a:off x="1246495" y="4130431"/>
            <a:ext cx="2409767" cy="473663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 rot="16200000" flipV="1">
            <a:off x="1193383" y="3521470"/>
            <a:ext cx="3250431" cy="350848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643174" y="5286388"/>
            <a:ext cx="642942" cy="21431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9" grpId="0" animBg="1"/>
      <p:bldP spid="381960" grpId="0" animBg="1"/>
      <p:bldP spid="381964" grpId="0" animBg="1"/>
      <p:bldP spid="381965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choose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Models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 in a compact way 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(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propositions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"</a:t>
            </a:r>
            <a:r>
              <a:rPr lang="it-IT" dirty="0" err="1" smtClean="0"/>
              <a:t>summarized</a:t>
            </a:r>
            <a:r>
              <a:rPr lang="it-IT" dirty="0" smtClean="0"/>
              <a:t>"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"</a:t>
            </a:r>
            <a:r>
              <a:rPr lang="it-IT" dirty="0" err="1" smtClean="0"/>
              <a:t>signatures</a:t>
            </a:r>
            <a:r>
              <a:rPr lang="it-IT" dirty="0" smtClean="0"/>
              <a:t>"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describe</a:t>
            </a:r>
            <a:r>
              <a:rPr lang="it-IT" dirty="0" smtClean="0"/>
              <a:t> 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transformed</a:t>
            </a:r>
            <a:r>
              <a:rPr lang="it-IT" dirty="0" smtClean="0"/>
              <a:t> (in </a:t>
            </a:r>
            <a:r>
              <a:rPr lang="it-IT" dirty="0" err="1" smtClean="0"/>
              <a:t>terms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A3A-F17A-4AF6-9F2B-ECC5EF9C7982}" type="slidenum">
              <a:rPr lang="it-IT"/>
              <a:pPr/>
              <a:t>36</a:t>
            </a:fld>
            <a:endParaRPr lang="it-IT"/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Signatures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</a:t>
            </a:r>
            <a:r>
              <a:rPr lang="en-GB" i="1" dirty="0">
                <a:latin typeface="Century Schoolbook" pitchFamily="18" charset="0"/>
              </a:rPr>
              <a:t> = {T(true), C(true)} 	</a:t>
            </a:r>
            <a:r>
              <a:rPr lang="en-GB" dirty="0"/>
              <a:t>relational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RelNoN</a:t>
            </a:r>
            <a:r>
              <a:rPr lang="en-GB" i="1" dirty="0">
                <a:latin typeface="Century Schoolbook" pitchFamily="18" charset="0"/>
              </a:rPr>
              <a:t> = {T(true), C(¬N)}	</a:t>
            </a:r>
            <a:r>
              <a:rPr lang="en-GB" dirty="0"/>
              <a:t>relational with no nulls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</a:t>
            </a:r>
            <a:r>
              <a:rPr lang="en-GB" i="1" dirty="0">
                <a:latin typeface="Century Schoolbook" pitchFamily="18" charset="0"/>
              </a:rPr>
              <a:t> = {E(true), A(true), R(true), A-R(true)} </a:t>
            </a:r>
            <a:r>
              <a:rPr lang="en-GB" dirty="0"/>
              <a:t>ER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ERsimple</a:t>
            </a:r>
            <a:r>
              <a:rPr lang="en-GB" i="1" dirty="0">
                <a:latin typeface="Century Schoolbook" pitchFamily="18" charset="0"/>
              </a:rPr>
              <a:t> = {E(true), A(¬N), R(true)} 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ERnoM2N</a:t>
            </a:r>
            <a:r>
              <a:rPr lang="en-GB" i="1" dirty="0">
                <a:latin typeface="Century Schoolbook" pitchFamily="18" charset="0"/>
              </a:rPr>
              <a:t> = {E(true), A(true), R(F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</a:t>
            </a:r>
            <a:r>
              <a:rPr lang="en-GB" i="1" dirty="0">
                <a:latin typeface="Century Schoolbook" pitchFamily="18" charset="0"/>
              </a:rPr>
              <a:t>), A-R(true)}</a:t>
            </a:r>
          </a:p>
          <a:p>
            <a:endParaRPr lang="en-GB" i="1" dirty="0">
              <a:latin typeface="Century Schoolbook" pitchFamily="18" charset="0"/>
            </a:endParaRPr>
          </a:p>
          <a:p>
            <a:r>
              <a:rPr lang="en-GB" i="1" dirty="0">
                <a:latin typeface="Century Schoolbook" pitchFamily="18" charset="0"/>
              </a:rPr>
              <a:t>T	</a:t>
            </a:r>
            <a:r>
              <a:rPr lang="en-GB" dirty="0"/>
              <a:t>table</a:t>
            </a:r>
          </a:p>
          <a:p>
            <a:r>
              <a:rPr lang="en-GB" i="1" dirty="0">
                <a:latin typeface="Century Schoolbook" pitchFamily="18" charset="0"/>
              </a:rPr>
              <a:t>C	</a:t>
            </a:r>
            <a:r>
              <a:rPr lang="en-GB" dirty="0"/>
              <a:t>column; </a:t>
            </a:r>
            <a:r>
              <a:rPr lang="en-GB" i="1" dirty="0">
                <a:latin typeface="Century Schoolbook" pitchFamily="18" charset="0"/>
              </a:rPr>
              <a:t>¬N: </a:t>
            </a:r>
            <a:r>
              <a:rPr lang="en-GB" dirty="0"/>
              <a:t>no null values allowed</a:t>
            </a:r>
          </a:p>
          <a:p>
            <a:r>
              <a:rPr lang="en-GB" i="1" dirty="0">
                <a:latin typeface="Century Schoolbook" pitchFamily="18" charset="0"/>
              </a:rPr>
              <a:t>E	</a:t>
            </a:r>
            <a:r>
              <a:rPr lang="en-GB" dirty="0"/>
              <a:t>entity</a:t>
            </a:r>
          </a:p>
          <a:p>
            <a:r>
              <a:rPr lang="en-GB" i="1" dirty="0">
                <a:latin typeface="Century Schoolbook" pitchFamily="18" charset="0"/>
              </a:rPr>
              <a:t>R 	</a:t>
            </a:r>
            <a:r>
              <a:rPr lang="en-GB" dirty="0"/>
              <a:t>relationship</a:t>
            </a:r>
            <a:r>
              <a:rPr lang="en-GB" dirty="0">
                <a:latin typeface="Century Schoolbook" pitchFamily="18" charset="0"/>
              </a:rPr>
              <a:t>; </a:t>
            </a:r>
            <a:r>
              <a:rPr lang="en-GB" i="1" dirty="0">
                <a:latin typeface="Century Schoolbook" pitchFamily="18" charset="0"/>
              </a:rPr>
              <a:t>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 </a:t>
            </a:r>
            <a:r>
              <a:rPr lang="en-GB" dirty="0">
                <a:sym typeface="Symbol" pitchFamily="18" charset="2"/>
              </a:rPr>
              <a:t>: no many-to-many</a:t>
            </a:r>
            <a:endParaRPr lang="en-GB" dirty="0"/>
          </a:p>
          <a:p>
            <a:r>
              <a:rPr lang="en-GB" i="1" dirty="0">
                <a:latin typeface="Century Schoolbook" pitchFamily="18" charset="0"/>
              </a:rPr>
              <a:t>A	</a:t>
            </a:r>
            <a:r>
              <a:rPr lang="en-GB" dirty="0"/>
              <a:t>attribute</a:t>
            </a:r>
          </a:p>
          <a:p>
            <a:r>
              <a:rPr lang="en-GB" i="1" dirty="0">
                <a:latin typeface="Century Schoolbook" pitchFamily="18" charset="0"/>
              </a:rPr>
              <a:t>A-R	</a:t>
            </a:r>
            <a:r>
              <a:rPr lang="en-GB" dirty="0"/>
              <a:t>attribute of relationship</a:t>
            </a:r>
          </a:p>
        </p:txBody>
      </p:sp>
      <p:sp>
        <p:nvSpPr>
          <p:cNvPr id="884740" name="Oval 4"/>
          <p:cNvSpPr>
            <a:spLocks noChangeArrowheads="1"/>
          </p:cNvSpPr>
          <p:nvPr/>
        </p:nvSpPr>
        <p:spPr bwMode="auto">
          <a:xfrm>
            <a:off x="2700338" y="3929066"/>
            <a:ext cx="3586174" cy="571504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1" name="Oval 5"/>
          <p:cNvSpPr>
            <a:spLocks noChangeArrowheads="1"/>
          </p:cNvSpPr>
          <p:nvPr/>
        </p:nvSpPr>
        <p:spPr bwMode="auto">
          <a:xfrm>
            <a:off x="3563938" y="1844675"/>
            <a:ext cx="5762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2" name="Oval 6"/>
          <p:cNvSpPr>
            <a:spLocks noChangeArrowheads="1"/>
          </p:cNvSpPr>
          <p:nvPr/>
        </p:nvSpPr>
        <p:spPr bwMode="auto">
          <a:xfrm flipV="1">
            <a:off x="3059113" y="4643446"/>
            <a:ext cx="3298837" cy="585778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3" name="Oval 7"/>
          <p:cNvSpPr>
            <a:spLocks noChangeArrowheads="1"/>
          </p:cNvSpPr>
          <p:nvPr/>
        </p:nvSpPr>
        <p:spPr bwMode="auto">
          <a:xfrm flipV="1">
            <a:off x="4716463" y="2852738"/>
            <a:ext cx="1150937" cy="504825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40" grpId="0" animBg="1"/>
      <p:bldP spid="884741" grpId="1" animBg="1"/>
      <p:bldP spid="884742" grpId="0" animBg="1"/>
      <p:bldP spid="8847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93DCEE53-1DBA-4A14-B228-94B684C1E6FE}" type="slidenum">
              <a:rPr lang="it-IT">
                <a:latin typeface="Trebuchet MS" pitchFamily="34" charset="0"/>
              </a:rPr>
              <a:pPr/>
              <a:t>37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  <a:p>
            <a:pPr lvl="1"/>
            <a:r>
              <a:rPr lang="en-US"/>
              <a:t>Body - B</a:t>
            </a:r>
          </a:p>
          <a:p>
            <a:pPr lvl="2"/>
            <a:r>
              <a:rPr lang="en-US"/>
              <a:t>List of signatures of body constructs</a:t>
            </a:r>
          </a:p>
          <a:p>
            <a:pPr lvl="2"/>
            <a:r>
              <a:rPr lang="en-US"/>
              <a:t>Applicability of the rule</a:t>
            </a:r>
          </a:p>
          <a:p>
            <a:pPr lvl="1"/>
            <a:r>
              <a:rPr lang="en-US"/>
              <a:t>Head - H</a:t>
            </a:r>
          </a:p>
          <a:p>
            <a:pPr lvl="2"/>
            <a:r>
              <a:rPr lang="en-US"/>
              <a:t>Signature of the atom in the head</a:t>
            </a:r>
          </a:p>
          <a:p>
            <a:pPr lvl="2"/>
            <a:r>
              <a:rPr lang="en-US"/>
              <a:t>Sure conditions of the result of the application of the rule</a:t>
            </a:r>
          </a:p>
          <a:p>
            <a:pPr lvl="1"/>
            <a:r>
              <a:rPr lang="en-US"/>
              <a:t>MAP</a:t>
            </a:r>
          </a:p>
          <a:p>
            <a:pPr lvl="2"/>
            <a:r>
              <a:rPr lang="en-US"/>
              <a:t>Mapping between properties of body constructs and properties of the head construct</a:t>
            </a:r>
          </a:p>
          <a:p>
            <a:pPr lvl="2"/>
            <a:r>
              <a:rPr lang="en-US"/>
              <a:t>Transfer of values from the body to the head of the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8A91F6A-6DA7-4C70-BD17-22B2AF2D89D8}" type="slidenum">
              <a:rPr lang="it-IT">
                <a:latin typeface="Trebuchet MS" pitchFamily="34" charset="0"/>
              </a:rPr>
              <a:pPr/>
              <a:t>38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49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57788"/>
            <a:ext cx="383698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8F63A5EF-C641-45E6-A60C-A9FC03126D2B}" type="slidenum">
              <a:rPr lang="it-IT">
                <a:latin typeface="Trebuchet MS" pitchFamily="34" charset="0"/>
              </a:rPr>
              <a:pPr/>
              <a:t>39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isOpt1: isOpt, </a:t>
            </a:r>
            <a:r>
              <a:rPr lang="en-US" dirty="0">
                <a:solidFill>
                  <a:srgbClr val="0066FF"/>
                </a:solidFill>
              </a:rPr>
              <a:t>isFunct1: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</a:rPr>
              <a:t>Entity</a:t>
            </a:r>
            <a:r>
              <a:rPr lang="en-US" dirty="0"/>
              <a:t> (OID: eOid, Name:eN)</a:t>
            </a:r>
          </a:p>
        </p:txBody>
      </p:sp>
      <p:pic>
        <p:nvPicPr>
          <p:cNvPr id="890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526088"/>
            <a:ext cx="3822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79EE-0FD8-4DF4-A3F5-E5F4EFE78DF6}" type="slidenum">
              <a:rPr lang="it-IT"/>
              <a:pPr/>
              <a:t>4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A simple example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r>
              <a:rPr lang="it-IT" sz="1800" dirty="0"/>
              <a:t>Source: </a:t>
            </a:r>
            <a:r>
              <a:rPr lang="it-IT" sz="1800" dirty="0" smtClean="0"/>
              <a:t>"the" </a:t>
            </a:r>
            <a:r>
              <a:rPr lang="it-IT" sz="1800" dirty="0" err="1"/>
              <a:t>OR-model</a:t>
            </a:r>
            <a:endParaRPr lang="it-IT" sz="1800" dirty="0"/>
          </a:p>
          <a:p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model</a:t>
            </a:r>
            <a:endParaRPr lang="it-IT" sz="1800" dirty="0"/>
          </a:p>
        </p:txBody>
      </p:sp>
      <p:pic>
        <p:nvPicPr>
          <p:cNvPr id="790532" name="Picture 4" descr="txp_fig"/>
          <p:cNvPicPr>
            <a:picLocks noGrp="1"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" y="3141663"/>
            <a:ext cx="7772400" cy="1754187"/>
          </a:xfrm>
          <a:noFill/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3429000"/>
            <a:ext cx="5400675" cy="2413000"/>
            <a:chOff x="385" y="2160"/>
            <a:chExt cx="3402" cy="1520"/>
          </a:xfrm>
        </p:grpSpPr>
        <p:sp>
          <p:nvSpPr>
            <p:cNvPr id="790534" name="Oval 6"/>
            <p:cNvSpPr>
              <a:spLocks noChangeArrowheads="1"/>
            </p:cNvSpPr>
            <p:nvPr/>
          </p:nvSpPr>
          <p:spPr bwMode="auto">
            <a:xfrm>
              <a:off x="385" y="2160"/>
              <a:ext cx="499" cy="1134"/>
            </a:xfrm>
            <a:prstGeom prst="ellipse">
              <a:avLst/>
            </a:prstGeom>
            <a:noFill/>
            <a:ln w="254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5" name="Oval 7"/>
            <p:cNvSpPr>
              <a:spLocks noChangeArrowheads="1"/>
            </p:cNvSpPr>
            <p:nvPr/>
          </p:nvSpPr>
          <p:spPr bwMode="auto">
            <a:xfrm>
              <a:off x="3016" y="2341"/>
              <a:ext cx="499" cy="72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6" name="Text Box 8"/>
            <p:cNvSpPr txBox="1">
              <a:spLocks noChangeArrowheads="1"/>
            </p:cNvSpPr>
            <p:nvPr/>
          </p:nvSpPr>
          <p:spPr bwMode="auto">
            <a:xfrm>
              <a:off x="1837" y="3430"/>
              <a:ext cx="19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System managed ids</a:t>
              </a:r>
            </a:p>
          </p:txBody>
        </p:sp>
        <p:cxnSp>
          <p:nvCxnSpPr>
            <p:cNvPr id="790537" name="AutoShape 9"/>
            <p:cNvCxnSpPr>
              <a:cxnSpLocks noChangeShapeType="1"/>
              <a:stCxn id="790536" idx="0"/>
              <a:endCxn id="790534" idx="5"/>
            </p:cNvCxnSpPr>
            <p:nvPr/>
          </p:nvCxnSpPr>
          <p:spPr bwMode="auto">
            <a:xfrm flipH="1" flipV="1">
              <a:off x="811" y="3136"/>
              <a:ext cx="2001" cy="294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90538" name="AutoShape 10"/>
            <p:cNvCxnSpPr>
              <a:cxnSpLocks noChangeShapeType="1"/>
              <a:stCxn id="790536" idx="0"/>
              <a:endCxn id="790535" idx="3"/>
            </p:cNvCxnSpPr>
            <p:nvPr/>
          </p:nvCxnSpPr>
          <p:spPr bwMode="auto">
            <a:xfrm flipV="1">
              <a:off x="2812" y="2969"/>
              <a:ext cx="277" cy="461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55650" y="3644900"/>
            <a:ext cx="4824413" cy="1223963"/>
            <a:chOff x="476" y="2296"/>
            <a:chExt cx="3039" cy="771"/>
          </a:xfrm>
        </p:grpSpPr>
        <p:sp>
          <p:nvSpPr>
            <p:cNvPr id="790540" name="Rectangle 12"/>
            <p:cNvSpPr>
              <a:spLocks noChangeArrowheads="1"/>
            </p:cNvSpPr>
            <p:nvPr/>
          </p:nvSpPr>
          <p:spPr bwMode="auto">
            <a:xfrm>
              <a:off x="476" y="2296"/>
              <a:ext cx="363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1" name="Rectangle 13"/>
            <p:cNvSpPr>
              <a:spLocks noChangeArrowheads="1"/>
            </p:cNvSpPr>
            <p:nvPr/>
          </p:nvSpPr>
          <p:spPr bwMode="auto">
            <a:xfrm>
              <a:off x="2336" y="2374"/>
              <a:ext cx="408" cy="6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2" name="Rectangle 14"/>
            <p:cNvSpPr>
              <a:spLocks noChangeArrowheads="1"/>
            </p:cNvSpPr>
            <p:nvPr/>
          </p:nvSpPr>
          <p:spPr bwMode="auto">
            <a:xfrm>
              <a:off x="3072" y="2523"/>
              <a:ext cx="398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517" y="2432"/>
              <a:ext cx="998" cy="544"/>
              <a:chOff x="2517" y="2432"/>
              <a:chExt cx="998" cy="544"/>
            </a:xfrm>
          </p:grpSpPr>
          <p:sp>
            <p:nvSpPr>
              <p:cNvPr id="790544" name="Line 16"/>
              <p:cNvSpPr>
                <a:spLocks noChangeShapeType="1"/>
              </p:cNvSpPr>
              <p:nvPr/>
            </p:nvSpPr>
            <p:spPr bwMode="auto">
              <a:xfrm>
                <a:off x="2517" y="2432"/>
                <a:ext cx="998" cy="182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5" name="Line 17"/>
              <p:cNvSpPr>
                <a:spLocks noChangeShapeType="1"/>
              </p:cNvSpPr>
              <p:nvPr/>
            </p:nvSpPr>
            <p:spPr bwMode="auto">
              <a:xfrm flipV="1">
                <a:off x="2517" y="2659"/>
                <a:ext cx="998" cy="136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6" name="Line 18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998" cy="181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7" name="Line 19"/>
              <p:cNvSpPr>
                <a:spLocks noChangeShapeType="1"/>
              </p:cNvSpPr>
              <p:nvPr/>
            </p:nvSpPr>
            <p:spPr bwMode="auto">
              <a:xfrm flipV="1">
                <a:off x="2517" y="2976"/>
                <a:ext cx="45" cy="0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203575" y="3644900"/>
            <a:ext cx="2663825" cy="2566988"/>
            <a:chOff x="2018" y="2341"/>
            <a:chExt cx="1769" cy="1610"/>
          </a:xfrm>
        </p:grpSpPr>
        <p:sp>
          <p:nvSpPr>
            <p:cNvPr id="790548" name="Oval 20"/>
            <p:cNvSpPr>
              <a:spLocks noChangeArrowheads="1"/>
            </p:cNvSpPr>
            <p:nvPr/>
          </p:nvSpPr>
          <p:spPr bwMode="auto">
            <a:xfrm>
              <a:off x="2290" y="2341"/>
              <a:ext cx="499" cy="726"/>
            </a:xfrm>
            <a:prstGeom prst="ellipse">
              <a:avLst/>
            </a:prstGeom>
            <a:noFill/>
            <a:ln w="28575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55" name="Text Box 27"/>
            <p:cNvSpPr txBox="1">
              <a:spLocks noChangeArrowheads="1"/>
            </p:cNvSpPr>
            <p:nvPr/>
          </p:nvSpPr>
          <p:spPr bwMode="auto">
            <a:xfrm>
              <a:off x="2018" y="3702"/>
              <a:ext cx="176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used as references</a:t>
              </a:r>
            </a:p>
          </p:txBody>
        </p:sp>
        <p:sp>
          <p:nvSpPr>
            <p:cNvPr id="790556" name="Line 28"/>
            <p:cNvSpPr>
              <a:spLocks noChangeShapeType="1"/>
            </p:cNvSpPr>
            <p:nvPr/>
          </p:nvSpPr>
          <p:spPr bwMode="auto">
            <a:xfrm>
              <a:off x="2562" y="3067"/>
              <a:ext cx="91" cy="726"/>
            </a:xfrm>
            <a:prstGeom prst="line">
              <a:avLst/>
            </a:prstGeom>
            <a:noFill/>
            <a:ln w="2540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E2EB87C9-908A-48D4-AAFE-B1CF23B8CB46}" type="slidenum">
              <a:rPr lang="it-IT">
                <a:latin typeface="Trebuchet MS" pitchFamily="34" charset="0"/>
              </a:rPr>
              <a:pPr/>
              <a:t>40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Head</a:t>
            </a:r>
          </a:p>
          <a:p>
            <a:pPr lvl="2"/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(OID:#relationship_1(eOid,rOid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isFunct1: true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isIdent: true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isOpt2: isOpt,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704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46675"/>
            <a:ext cx="38369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4DB15E0-20BF-4543-8BFD-B437D257822B}" type="slidenum">
              <a:rPr lang="it-IT">
                <a:latin typeface="Trebuchet MS" pitchFamily="34" charset="0"/>
              </a:rPr>
              <a:pPr/>
              <a:t>41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MAP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isOpt2: isOpt</a:t>
            </a:r>
            <a:r>
              <a:rPr lang="en-US" dirty="0"/>
              <a:t>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isOpt</a:t>
            </a:r>
            <a:r>
              <a:rPr lang="en-US" dirty="0"/>
              <a:t>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9114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3863" y="5905500"/>
            <a:ext cx="2806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Formal System</a:t>
            </a:r>
          </a:p>
          <a:p>
            <a:pPr lvl="1"/>
            <a:r>
              <a:rPr lang="en-GB" dirty="0"/>
              <a:t>Compact representation of models and rules</a:t>
            </a:r>
          </a:p>
          <a:p>
            <a:pPr lvl="2"/>
            <a:r>
              <a:rPr lang="en-US" dirty="0"/>
              <a:t>Based on logical formulas</a:t>
            </a:r>
          </a:p>
          <a:p>
            <a:pPr lvl="1"/>
            <a:r>
              <a:rPr lang="en-US" dirty="0"/>
              <a:t>Reasoning on data models</a:t>
            </a:r>
          </a:p>
          <a:p>
            <a:pPr lvl="2"/>
            <a:r>
              <a:rPr lang="en-US" dirty="0"/>
              <a:t>Union, intersection, difference of models and schemas</a:t>
            </a:r>
          </a:p>
          <a:p>
            <a:pPr lvl="2"/>
            <a:r>
              <a:rPr lang="en-US" dirty="0"/>
              <a:t>Applicability and application of rules and programs</a:t>
            </a:r>
          </a:p>
          <a:p>
            <a:pPr lvl="1"/>
            <a:r>
              <a:rPr lang="en-US" dirty="0"/>
              <a:t>Sound and complete </a:t>
            </a:r>
            <a:r>
              <a:rPr lang="en-US" dirty="0" smtClean="0"/>
              <a:t>with </a:t>
            </a:r>
            <a:r>
              <a:rPr lang="en-US" dirty="0"/>
              <a:t>respect to the Datalog programs</a:t>
            </a:r>
          </a:p>
          <a:p>
            <a:pPr lvl="2"/>
            <a:r>
              <a:rPr lang="en-US" dirty="0" smtClean="0"/>
              <a:t>l</a:t>
            </a:r>
            <a:r>
              <a:rPr lang="en-US" dirty="0" smtClean="0"/>
              <a:t>et us see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D25-F3E2-4570-B163-1ABC4492B6C6}" type="slidenum">
              <a:rPr lang="it-IT"/>
              <a:pPr/>
              <a:t>43</a:t>
            </a:fld>
            <a:endParaRPr lang="it-IT"/>
          </a:p>
        </p:txBody>
      </p:sp>
      <p:sp>
        <p:nvSpPr>
          <p:cNvPr id="8765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Reasoning on translations</a:t>
            </a:r>
          </a:p>
        </p:txBody>
      </p:sp>
      <p:sp>
        <p:nvSpPr>
          <p:cNvPr id="876575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3429000"/>
            <a:ext cx="7772400" cy="1457325"/>
          </a:xfrm>
        </p:spPr>
        <p:txBody>
          <a:bodyPr/>
          <a:lstStyle/>
          <a:p>
            <a:pPr marL="365125" indent="-365125" defTabSz="411163"/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r>
              <a:rPr lang="it-IT" dirty="0">
                <a:sym typeface="Symbol" pitchFamily="18" charset="2"/>
              </a:rPr>
              <a:t> 		</a:t>
            </a:r>
            <a:r>
              <a:rPr lang="it-IT" dirty="0" err="1">
                <a:sym typeface="Symbol" pitchFamily="18" charset="2"/>
              </a:rPr>
              <a:t>description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model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 </a:t>
            </a:r>
          </a:p>
          <a:p>
            <a:pPr marL="365125" indent="-365125" defTabSz="411163"/>
            <a:r>
              <a:rPr lang="en-US" i="1" dirty="0">
                <a:latin typeface="Century Schoolbook" pitchFamily="18" charset="0"/>
                <a:sym typeface="Symbol" pitchFamily="18" charset="2"/>
              </a:rPr>
              <a:t>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signature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Datalog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program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endParaRPr lang="en-US" i="1" baseline="-25000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application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sig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it-IT" dirty="0">
                <a:sym typeface="Symbol" pitchFamily="18" charset="2"/>
              </a:rPr>
              <a:t>  </a:t>
            </a:r>
            <a:r>
              <a:rPr lang="it-IT" dirty="0" err="1">
                <a:sym typeface="Symbol" pitchFamily="18" charset="2"/>
              </a:rPr>
              <a:t>to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desc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/>
            <a:endParaRPr lang="it-IT" i="1" baseline="-25000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8" name="Text Box 24"/>
          <p:cNvSpPr txBox="1">
            <a:spLocks noChangeArrowheads="1"/>
          </p:cNvSpPr>
          <p:nvPr/>
        </p:nvSpPr>
        <p:spPr bwMode="auto">
          <a:xfrm>
            <a:off x="682625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  <a:sym typeface="Symbol" pitchFamily="18" charset="2"/>
              </a:rPr>
              <a:t>S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 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5" name="Text Box 21"/>
          <p:cNvSpPr txBox="1">
            <a:spLocks noChangeArrowheads="1"/>
          </p:cNvSpPr>
          <p:nvPr/>
        </p:nvSpPr>
        <p:spPr bwMode="auto">
          <a:xfrm>
            <a:off x="2987675" y="1147761"/>
            <a:ext cx="2089150" cy="4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P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7" name="Text Box 23"/>
          <p:cNvSpPr txBox="1">
            <a:spLocks noChangeArrowheads="1"/>
          </p:cNvSpPr>
          <p:nvPr/>
        </p:nvSpPr>
        <p:spPr bwMode="auto">
          <a:xfrm>
            <a:off x="5219700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Century Schoolbook" pitchFamily="18" charset="0"/>
              </a:rPr>
              <a:t>S</a:t>
            </a:r>
            <a:r>
              <a:rPr lang="en-US" i="1" baseline="-25000">
                <a:latin typeface="Century Schoolbook" pitchFamily="18" charset="0"/>
              </a:rPr>
              <a:t>2 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= 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(S</a:t>
            </a:r>
            <a:r>
              <a:rPr lang="en-US" i="1" baseline="-2500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76569" name="Line 25"/>
          <p:cNvSpPr>
            <a:spLocks noChangeShapeType="1"/>
          </p:cNvSpPr>
          <p:nvPr/>
        </p:nvSpPr>
        <p:spPr bwMode="auto">
          <a:xfrm>
            <a:off x="2771775" y="1664151"/>
            <a:ext cx="2520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5" name="Gruppo 24"/>
          <p:cNvGrpSpPr/>
          <p:nvPr/>
        </p:nvGrpSpPr>
        <p:grpSpPr>
          <a:xfrm>
            <a:off x="2771775" y="2758405"/>
            <a:ext cx="4537075" cy="456281"/>
            <a:chOff x="2771775" y="2591719"/>
            <a:chExt cx="4537075" cy="456281"/>
          </a:xfrm>
        </p:grpSpPr>
        <p:sp>
          <p:nvSpPr>
            <p:cNvPr id="876566" name="Text Box 22"/>
            <p:cNvSpPr txBox="1">
              <a:spLocks noChangeArrowheads="1"/>
            </p:cNvSpPr>
            <p:nvPr/>
          </p:nvSpPr>
          <p:spPr bwMode="auto">
            <a:xfrm>
              <a:off x="5219700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2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r</a:t>
              </a:r>
              <a:r>
                <a:rPr lang="en-US" b="1" i="1" baseline="-25000" dirty="0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(M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0" name="Line 26"/>
            <p:cNvSpPr>
              <a:spLocks noChangeShapeType="1"/>
            </p:cNvSpPr>
            <p:nvPr/>
          </p:nvSpPr>
          <p:spPr bwMode="auto">
            <a:xfrm>
              <a:off x="2771775" y="2799368"/>
              <a:ext cx="25209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611188" y="1912783"/>
            <a:ext cx="2089150" cy="1301903"/>
            <a:chOff x="611188" y="1746097"/>
            <a:chExt cx="2089150" cy="1301903"/>
          </a:xfrm>
        </p:grpSpPr>
        <p:sp>
          <p:nvSpPr>
            <p:cNvPr id="876563" name="Text Box 19"/>
            <p:cNvSpPr txBox="1">
              <a:spLocks noChangeArrowheads="1"/>
            </p:cNvSpPr>
            <p:nvPr/>
          </p:nvSpPr>
          <p:spPr bwMode="auto">
            <a:xfrm>
              <a:off x="611188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1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 dirty="0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1" name="Line 27"/>
            <p:cNvSpPr>
              <a:spLocks noChangeShapeType="1"/>
            </p:cNvSpPr>
            <p:nvPr/>
          </p:nvSpPr>
          <p:spPr bwMode="auto">
            <a:xfrm>
              <a:off x="1660525" y="1746097"/>
              <a:ext cx="0" cy="8060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2987675" y="1788467"/>
            <a:ext cx="2089150" cy="1139336"/>
            <a:chOff x="2987675" y="1621781"/>
            <a:chExt cx="2089150" cy="1139336"/>
          </a:xfrm>
        </p:grpSpPr>
        <p:sp>
          <p:nvSpPr>
            <p:cNvPr id="876564" name="Text Box 20"/>
            <p:cNvSpPr txBox="1">
              <a:spLocks noChangeArrowheads="1"/>
            </p:cNvSpPr>
            <p:nvPr/>
          </p:nvSpPr>
          <p:spPr bwMode="auto">
            <a:xfrm>
              <a:off x="2987675" y="2303470"/>
              <a:ext cx="2089150" cy="457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r</a:t>
              </a:r>
              <a:r>
                <a:rPr lang="en-US" b="1" i="1" baseline="-25000">
                  <a:latin typeface="Century Schoolbook" pitchFamily="18" charset="0"/>
                  <a:sym typeface="Symbol" pitchFamily="18" charset="2"/>
                </a:rPr>
                <a:t>P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2" name="Line 28"/>
            <p:cNvSpPr>
              <a:spLocks noChangeShapeType="1"/>
            </p:cNvSpPr>
            <p:nvPr/>
          </p:nvSpPr>
          <p:spPr bwMode="auto">
            <a:xfrm>
              <a:off x="3995738" y="1621781"/>
              <a:ext cx="0" cy="620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6577" name="Rectangle 33"/>
          <p:cNvSpPr>
            <a:spLocks noChangeArrowheads="1"/>
          </p:cNvSpPr>
          <p:nvPr/>
        </p:nvSpPr>
        <p:spPr bwMode="auto">
          <a:xfrm>
            <a:off x="827088" y="4868863"/>
            <a:ext cx="7772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365125">
              <a:spcBef>
                <a:spcPct val="20000"/>
              </a:spcBef>
              <a:tabLst>
                <a:tab pos="1249363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Theorem</a:t>
            </a:r>
          </a:p>
          <a:p>
            <a:pPr marL="365125" indent="-365125">
              <a:spcBef>
                <a:spcPct val="20000"/>
              </a:spcBef>
              <a:buFontTx/>
              <a:buChar char="•"/>
              <a:tabLst>
                <a:tab pos="1249363" algn="l"/>
              </a:tabLst>
            </a:pPr>
            <a:r>
              <a:rPr lang="en-US" sz="2000" dirty="0">
                <a:latin typeface="Arial" charset="0"/>
                <a:sym typeface="Symbol" pitchFamily="18" charset="2"/>
              </a:rPr>
              <a:t>Program </a:t>
            </a:r>
            <a:r>
              <a:rPr lang="en-US" sz="2000" b="1" i="1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sz="2000" dirty="0">
                <a:latin typeface="Arial" charset="0"/>
                <a:sym typeface="Symbol" pitchFamily="18" charset="2"/>
              </a:rPr>
              <a:t>applied to schemas of</a:t>
            </a:r>
            <a:r>
              <a:rPr lang="en-US" sz="1800" dirty="0">
                <a:latin typeface="Arial" charset="0"/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sz="2000" dirty="0">
                <a:latin typeface="Arial" charset="0"/>
              </a:rPr>
              <a:t>generates schemas (and somehow all of them) that belong to a model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sz="2000" dirty="0">
                <a:latin typeface="Arial" charset="0"/>
              </a:rPr>
              <a:t>whose description is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endParaRPr lang="it-IT" sz="1800" b="1" dirty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142844" y="671436"/>
            <a:ext cx="2214578" cy="863866"/>
            <a:chOff x="142844" y="671436"/>
            <a:chExt cx="2214578" cy="863866"/>
          </a:xfrm>
        </p:grpSpPr>
        <p:cxnSp>
          <p:nvCxnSpPr>
            <p:cNvPr id="28" name="Connettore 2 27"/>
            <p:cNvCxnSpPr>
              <a:stCxn id="29" idx="2"/>
            </p:cNvCxnSpPr>
            <p:nvPr/>
          </p:nvCxnSpPr>
          <p:spPr bwMode="auto">
            <a:xfrm rot="16200000" flipH="1">
              <a:off x="743393" y="1185376"/>
              <a:ext cx="382794" cy="29800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29" name="CasellaDiTesto 28"/>
            <p:cNvSpPr txBox="1"/>
            <p:nvPr/>
          </p:nvSpPr>
          <p:spPr>
            <a:xfrm>
              <a:off x="142844" y="742874"/>
              <a:ext cx="1285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+mn-lt"/>
                </a:rPr>
                <a:t>schema</a:t>
              </a:r>
              <a:endParaRPr lang="it-IT" sz="2000" dirty="0">
                <a:latin typeface="+mn-lt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357290" y="671436"/>
              <a:ext cx="1000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model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1" name="Connettore 2 30"/>
            <p:cNvCxnSpPr/>
            <p:nvPr/>
          </p:nvCxnSpPr>
          <p:spPr bwMode="auto">
            <a:xfrm rot="16200000" flipH="1">
              <a:off x="1696916" y="1303424"/>
              <a:ext cx="392318" cy="71438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3" name="Gruppo 42"/>
          <p:cNvGrpSpPr/>
          <p:nvPr/>
        </p:nvGrpSpPr>
        <p:grpSpPr>
          <a:xfrm>
            <a:off x="4286248" y="1100064"/>
            <a:ext cx="2214578" cy="400110"/>
            <a:chOff x="4286248" y="1100064"/>
            <a:chExt cx="2214578" cy="400110"/>
          </a:xfrm>
        </p:grpSpPr>
        <p:sp>
          <p:nvSpPr>
            <p:cNvPr id="35" name="CasellaDiTesto 34"/>
            <p:cNvSpPr txBox="1"/>
            <p:nvPr/>
          </p:nvSpPr>
          <p:spPr>
            <a:xfrm>
              <a:off x="5072066" y="1100064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program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6" name="Connettore 2 35"/>
            <p:cNvCxnSpPr>
              <a:stCxn id="35" idx="1"/>
            </p:cNvCxnSpPr>
            <p:nvPr/>
          </p:nvCxnSpPr>
          <p:spPr bwMode="auto">
            <a:xfrm rot="10800000" flipV="1">
              <a:off x="4286248" y="1300118"/>
              <a:ext cx="785818" cy="5717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6" name="Gruppo 45"/>
          <p:cNvGrpSpPr/>
          <p:nvPr/>
        </p:nvGrpSpPr>
        <p:grpSpPr>
          <a:xfrm>
            <a:off x="6643702" y="1857374"/>
            <a:ext cx="2465373" cy="3000386"/>
            <a:chOff x="6643702" y="1857374"/>
            <a:chExt cx="2465373" cy="3000386"/>
          </a:xfrm>
        </p:grpSpPr>
        <p:sp>
          <p:nvSpPr>
            <p:cNvPr id="876579" name="Text Box 35"/>
            <p:cNvSpPr txBox="1">
              <a:spLocks noChangeArrowheads="1"/>
            </p:cNvSpPr>
            <p:nvPr/>
          </p:nvSpPr>
          <p:spPr bwMode="auto">
            <a:xfrm>
              <a:off x="6948488" y="1857374"/>
              <a:ext cx="2160587" cy="1033462"/>
            </a:xfrm>
            <a:prstGeom prst="rect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S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  </a:t>
              </a:r>
              <a:r>
                <a:rPr lang="en-US" b="1" i="1">
                  <a:latin typeface="French Script MT" pitchFamily="66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</a:t>
              </a:r>
              <a:endParaRPr lang="en-US" i="1">
                <a:latin typeface="Century Schoolbook" pitchFamily="18" charset="0"/>
                <a:sym typeface="Symbol" pitchFamily="18" charset="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  <a:endParaRPr lang="it-IT" i="1">
                <a:latin typeface="Century Schoolbook" pitchFamily="18" charset="0"/>
                <a:sym typeface="Symbol" pitchFamily="18" charset="2"/>
              </a:endParaRPr>
            </a:p>
          </p:txBody>
        </p:sp>
        <p:cxnSp>
          <p:nvCxnSpPr>
            <p:cNvPr id="45" name="Connettore 2 44"/>
            <p:cNvCxnSpPr/>
            <p:nvPr/>
          </p:nvCxnSpPr>
          <p:spPr bwMode="auto">
            <a:xfrm rot="5400000" flipH="1" flipV="1">
              <a:off x="6250793" y="3321843"/>
              <a:ext cx="1928826" cy="1143008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7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7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68" grpId="0"/>
      <p:bldP spid="876565" grpId="0"/>
      <p:bldP spid="876567" grpId="0"/>
      <p:bldP spid="876569" grpId="0" animBg="1"/>
      <p:bldP spid="87657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application</a:t>
            </a:r>
          </a:p>
          <a:p>
            <a:pPr lvl="1"/>
            <a:r>
              <a:rPr lang="en-US" dirty="0" smtClean="0"/>
              <a:t>We automatically find a </a:t>
            </a:r>
            <a:r>
              <a:rPr lang="en-US" dirty="0"/>
              <a:t>sequence of basic translations to perform the transformation of a schema from a model to another, under suitable assumptions</a:t>
            </a:r>
          </a:p>
          <a:p>
            <a:r>
              <a:rPr lang="en-US" dirty="0"/>
              <a:t>Observations</a:t>
            </a:r>
          </a:p>
          <a:p>
            <a:pPr lvl="1"/>
            <a:r>
              <a:rPr lang="en-GB" dirty="0"/>
              <a:t>Few “</a:t>
            </a:r>
            <a:r>
              <a:rPr lang="en-GB" dirty="0" smtClean="0"/>
              <a:t>families” </a:t>
            </a:r>
            <a:r>
              <a:rPr lang="en-GB" dirty="0"/>
              <a:t>of models</a:t>
            </a:r>
          </a:p>
          <a:p>
            <a:pPr lvl="2"/>
            <a:r>
              <a:rPr lang="en-GB" dirty="0"/>
              <a:t>ER, OO, Relational…</a:t>
            </a:r>
          </a:p>
          <a:p>
            <a:pPr lvl="2"/>
            <a:r>
              <a:rPr lang="en-GB" dirty="0"/>
              <a:t>Each family has a progenitor</a:t>
            </a:r>
          </a:p>
          <a:p>
            <a:pPr lvl="1"/>
            <a:r>
              <a:rPr lang="en-GB" dirty="0"/>
              <a:t>Two </a:t>
            </a:r>
            <a:r>
              <a:rPr lang="en-GB" dirty="0" smtClean="0"/>
              <a:t>kinds </a:t>
            </a:r>
            <a:r>
              <a:rPr lang="en-GB" dirty="0"/>
              <a:t>of Datalog programs</a:t>
            </a:r>
          </a:p>
          <a:p>
            <a:pPr lvl="2"/>
            <a:r>
              <a:rPr lang="en-GB" dirty="0"/>
              <a:t>Reduction</a:t>
            </a:r>
          </a:p>
          <a:p>
            <a:pPr lvl="2"/>
            <a:r>
              <a:rPr lang="en-GB" dirty="0"/>
              <a:t>Transformation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Automatic Translation</a:t>
            </a:r>
            <a:endParaRPr lang="en-GB" dirty="0"/>
          </a:p>
          <a:p>
            <a:pPr lvl="1"/>
            <a:r>
              <a:rPr lang="en-GB" dirty="0" smtClean="0"/>
              <a:t>3-step </a:t>
            </a:r>
            <a:r>
              <a:rPr lang="en-GB" dirty="0"/>
              <a:t>transformation</a:t>
            </a:r>
          </a:p>
          <a:p>
            <a:pPr lvl="2"/>
            <a:r>
              <a:rPr lang="en-GB" dirty="0"/>
              <a:t>Reduction within the source family</a:t>
            </a:r>
          </a:p>
          <a:p>
            <a:pPr lvl="2"/>
            <a:r>
              <a:rPr lang="en-GB" dirty="0"/>
              <a:t>Transformation from the source family to the target family</a:t>
            </a:r>
          </a:p>
          <a:p>
            <a:pPr lvl="2"/>
            <a:r>
              <a:rPr lang="en-GB" dirty="0"/>
              <a:t>Reduction within the target family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738" y="4221163"/>
            <a:ext cx="5399087" cy="1439862"/>
            <a:chOff x="1157" y="2659"/>
            <a:chExt cx="3401" cy="907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70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65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157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245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3152" y="329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4241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653" y="310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T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383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H="1">
              <a:off x="3334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2018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969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2563" y="3385"/>
              <a:ext cx="6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157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157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1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3062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241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2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</p:grp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561B-7C95-4BC5-A44B-30D8994CCA96}" type="slidenum">
              <a:rPr lang="it-IT"/>
              <a:pPr/>
              <a:t>46</a:t>
            </a:fld>
            <a:endParaRPr lang="it-IT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Correctness</a:t>
            </a:r>
            <a:endParaRPr lang="it-IT" dirty="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modelled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information </a:t>
            </a:r>
            <a:r>
              <a:rPr lang="it-IT" dirty="0" err="1"/>
              <a:t>capacity</a:t>
            </a:r>
            <a:r>
              <a:rPr lang="it-IT" dirty="0"/>
              <a:t> </a:t>
            </a:r>
            <a:r>
              <a:rPr lang="it-IT" dirty="0" err="1"/>
              <a:t>equivalence</a:t>
            </a:r>
            <a:r>
              <a:rPr lang="it-IT" dirty="0"/>
              <a:t>/</a:t>
            </a:r>
            <a:r>
              <a:rPr lang="it-IT" dirty="0" err="1"/>
              <a:t>dominance</a:t>
            </a:r>
            <a:r>
              <a:rPr lang="it-IT" dirty="0"/>
              <a:t> (</a:t>
            </a:r>
            <a:r>
              <a:rPr lang="it-IT" dirty="0" err="1"/>
              <a:t>Hull</a:t>
            </a:r>
            <a:r>
              <a:rPr lang="it-IT" dirty="0"/>
              <a:t> 1986, Miller 1993, 1994)</a:t>
            </a:r>
          </a:p>
          <a:p>
            <a:r>
              <a:rPr lang="it-IT" dirty="0" err="1"/>
              <a:t>Mainly</a:t>
            </a:r>
            <a:r>
              <a:rPr lang="it-IT" dirty="0"/>
              <a:t> negative </a:t>
            </a:r>
            <a:r>
              <a:rPr lang="it-IT" dirty="0" err="1"/>
              <a:t>results</a:t>
            </a:r>
            <a:r>
              <a:rPr lang="it-IT" dirty="0"/>
              <a:t> in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settings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non-trivial</a:t>
            </a:r>
            <a:endParaRPr lang="it-IT" dirty="0"/>
          </a:p>
          <a:p>
            <a:r>
              <a:rPr lang="it-IT" dirty="0" err="1"/>
              <a:t>Probably</a:t>
            </a:r>
            <a:r>
              <a:rPr lang="it-IT" dirty="0"/>
              <a:t> </a:t>
            </a:r>
            <a:r>
              <a:rPr lang="it-IT" dirty="0" err="1"/>
              <a:t>hopeless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correctness</a:t>
            </a:r>
            <a:r>
              <a:rPr lang="it-IT" dirty="0"/>
              <a:t> in </a:t>
            </a:r>
            <a:r>
              <a:rPr lang="it-IT" dirty="0" err="1"/>
              <a:t>general</a:t>
            </a:r>
            <a:endParaRPr lang="it-IT" dirty="0"/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"</a:t>
            </a:r>
            <a:r>
              <a:rPr lang="it-IT" dirty="0" err="1"/>
              <a:t>axiomatic</a:t>
            </a:r>
            <a:r>
              <a:rPr lang="it-IT" dirty="0"/>
              <a:t>" </a:t>
            </a:r>
            <a:r>
              <a:rPr lang="it-IT" dirty="0" err="1"/>
              <a:t>approach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verify</a:t>
            </a:r>
            <a:r>
              <a:rPr lang="it-IT" dirty="0"/>
              <a:t> the </a:t>
            </a:r>
            <a:r>
              <a:rPr lang="it-IT" dirty="0" err="1"/>
              <a:t>correctness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r>
              <a:rPr lang="it-IT" dirty="0"/>
              <a:t>,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infer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data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 far,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schemas</a:t>
            </a:r>
            <a:endParaRPr lang="it-IT" dirty="0" smtClean="0"/>
          </a:p>
          <a:p>
            <a:r>
              <a:rPr lang="it-IT" dirty="0" err="1" smtClean="0"/>
              <a:t>How</a:t>
            </a:r>
            <a:r>
              <a:rPr lang="it-IT" dirty="0" smtClean="0"/>
              <a:t>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translate</a:t>
            </a:r>
            <a:r>
              <a:rPr lang="it-IT" dirty="0" smtClean="0"/>
              <a:t> data?</a:t>
            </a:r>
          </a:p>
          <a:p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move</a:t>
            </a:r>
            <a:r>
              <a:rPr lang="it-IT" dirty="0" smtClean="0"/>
              <a:t> data or </a:t>
            </a:r>
            <a:r>
              <a:rPr lang="it-IT" dirty="0" err="1" smtClean="0"/>
              <a:t>translate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on the </a:t>
            </a:r>
            <a:r>
              <a:rPr lang="it-IT" dirty="0" err="1" smtClean="0"/>
              <a:t>fly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48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Translations: off-line approach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dictionary has a third level, for data</a:t>
            </a:r>
          </a:p>
          <a:p>
            <a:r>
              <a:rPr lang="en-US" dirty="0" smtClean="0"/>
              <a:t>Basic </a:t>
            </a:r>
            <a:r>
              <a:rPr lang="en-US" dirty="0"/>
              <a:t>translations are </a:t>
            </a:r>
            <a:r>
              <a:rPr lang="en-US" dirty="0" smtClean="0"/>
              <a:t>"</a:t>
            </a:r>
            <a:r>
              <a:rPr lang="en-US" dirty="0"/>
              <a:t>translates them down" to the data level</a:t>
            </a:r>
          </a:p>
          <a:p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49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218596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247518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443904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447839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5339093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5337506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model</a:t>
            </a:r>
          </a:p>
          <a:p>
            <a:pPr eaLnBrk="1" hangingPunct="1"/>
            <a:r>
              <a:rPr lang="en-US" dirty="0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36523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5316868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256579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256579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253529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253529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EC57-3720-41B7-9CB8-204755448E94}" type="slidenum">
              <a:rPr lang="it-IT"/>
              <a:pPr/>
              <a:t>5</a:t>
            </a:fld>
            <a:endParaRPr lang="it-IT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2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b="1" dirty="0" smtClean="0">
                <a:solidFill>
                  <a:schemeClr val="accent2"/>
                </a:solidFill>
              </a:rPr>
              <a:t>yes</a:t>
            </a:r>
            <a:r>
              <a:rPr lang="it-IT" sz="1800" dirty="0" smtClean="0"/>
              <a:t>, assume </a:t>
            </a:r>
            <a:r>
              <a:rPr lang="it-IT" sz="1800" dirty="0" err="1" smtClean="0"/>
              <a:t>EmpNo</a:t>
            </a:r>
            <a:r>
              <a:rPr lang="it-IT" sz="1800" dirty="0" smtClean="0"/>
              <a:t> </a:t>
            </a:r>
            <a:r>
              <a:rPr lang="it-IT" sz="1800" dirty="0"/>
              <a:t>and </a:t>
            </a:r>
            <a:r>
              <a:rPr lang="it-IT" sz="1800" dirty="0" err="1"/>
              <a:t>Name</a:t>
            </a:r>
            <a:r>
              <a:rPr lang="it-IT" sz="1800" dirty="0"/>
              <a:t> are </a:t>
            </a:r>
            <a:r>
              <a:rPr lang="it-IT" sz="1800" dirty="0" err="1"/>
              <a:t>keys</a:t>
            </a:r>
            <a:endParaRPr lang="it-IT" sz="1800" dirty="0"/>
          </a:p>
        </p:txBody>
      </p:sp>
      <p:pic>
        <p:nvPicPr>
          <p:cNvPr id="79258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258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4287838"/>
            <a:ext cx="61198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2" name="Oval 6"/>
          <p:cNvSpPr>
            <a:spLocks noChangeArrowheads="1"/>
          </p:cNvSpPr>
          <p:nvPr/>
        </p:nvSpPr>
        <p:spPr bwMode="auto">
          <a:xfrm>
            <a:off x="3997325" y="4724400"/>
            <a:ext cx="642938" cy="129698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3" name="Oval 7"/>
          <p:cNvSpPr>
            <a:spLocks noChangeArrowheads="1"/>
          </p:cNvSpPr>
          <p:nvPr/>
        </p:nvSpPr>
        <p:spPr bwMode="auto">
          <a:xfrm>
            <a:off x="1403350" y="1412875"/>
            <a:ext cx="1223963" cy="1727200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4" name="Oval 8"/>
          <p:cNvSpPr>
            <a:spLocks noChangeArrowheads="1"/>
          </p:cNvSpPr>
          <p:nvPr/>
        </p:nvSpPr>
        <p:spPr bwMode="auto">
          <a:xfrm>
            <a:off x="5635625" y="1771650"/>
            <a:ext cx="952500" cy="1081088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5" name="Oval 9"/>
          <p:cNvSpPr>
            <a:spLocks noChangeArrowheads="1"/>
          </p:cNvSpPr>
          <p:nvPr/>
        </p:nvSpPr>
        <p:spPr bwMode="auto">
          <a:xfrm>
            <a:off x="5148263" y="4941888"/>
            <a:ext cx="642937" cy="9350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6" name="Oval 10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7" name="Oval 11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9" grpId="0" build="p"/>
      <p:bldP spid="792582" grpId="0" animBg="1"/>
      <p:bldP spid="792583" grpId="0" animBg="1"/>
      <p:bldP spid="792583" grpId="1" animBg="1"/>
      <p:bldP spid="792584" grpId="0" animBg="1"/>
      <p:bldP spid="792584" grpId="1" animBg="1"/>
      <p:bldP spid="792585" grpId="0" animBg="1"/>
      <p:bldP spid="792586" grpId="0" animBg="1"/>
      <p:bldP spid="79258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50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73125"/>
            <a:ext cx="8929687" cy="5292725"/>
            <a:chOff x="113" y="550"/>
            <a:chExt cx="5625" cy="3334"/>
          </a:xfrm>
        </p:grpSpPr>
        <p:sp>
          <p:nvSpPr>
            <p:cNvPr id="802820" name="Line 4"/>
            <p:cNvSpPr>
              <a:spLocks noChangeShapeType="1"/>
            </p:cNvSpPr>
            <p:nvPr/>
          </p:nvSpPr>
          <p:spPr bwMode="auto">
            <a:xfrm flipV="1">
              <a:off x="974" y="748"/>
              <a:ext cx="1" cy="25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1" name="Line 5"/>
            <p:cNvSpPr>
              <a:spLocks noChangeShapeType="1"/>
            </p:cNvSpPr>
            <p:nvPr/>
          </p:nvSpPr>
          <p:spPr bwMode="auto">
            <a:xfrm>
              <a:off x="956" y="3320"/>
              <a:ext cx="456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2" name="Text Box 6"/>
            <p:cNvSpPr txBox="1">
              <a:spLocks noChangeArrowheads="1"/>
            </p:cNvSpPr>
            <p:nvPr/>
          </p:nvSpPr>
          <p:spPr bwMode="auto">
            <a:xfrm>
              <a:off x="204" y="1543"/>
              <a:ext cx="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</p:txBody>
        </p:sp>
        <p:sp>
          <p:nvSpPr>
            <p:cNvPr id="802823" name="Text Box 7"/>
            <p:cNvSpPr txBox="1">
              <a:spLocks noChangeArrowheads="1"/>
            </p:cNvSpPr>
            <p:nvPr/>
          </p:nvSpPr>
          <p:spPr bwMode="auto">
            <a:xfrm>
              <a:off x="113" y="2185"/>
              <a:ext cx="7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schema</a:t>
              </a:r>
            </a:p>
          </p:txBody>
        </p:sp>
        <p:sp>
          <p:nvSpPr>
            <p:cNvPr id="802824" name="Text Box 8"/>
            <p:cNvSpPr txBox="1">
              <a:spLocks noChangeArrowheads="1"/>
            </p:cNvSpPr>
            <p:nvPr/>
          </p:nvSpPr>
          <p:spPr bwMode="auto">
            <a:xfrm>
              <a:off x="3675" y="3366"/>
              <a:ext cx="74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generic</a:t>
              </a:r>
            </a:p>
          </p:txBody>
        </p:sp>
        <p:sp>
          <p:nvSpPr>
            <p:cNvPr id="802825" name="Text Box 9"/>
            <p:cNvSpPr txBox="1">
              <a:spLocks noChangeArrowheads="1"/>
            </p:cNvSpPr>
            <p:nvPr/>
          </p:nvSpPr>
          <p:spPr bwMode="auto">
            <a:xfrm>
              <a:off x="1610" y="3365"/>
              <a:ext cx="75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specific</a:t>
              </a:r>
            </a:p>
          </p:txBody>
        </p:sp>
        <p:sp>
          <p:nvSpPr>
            <p:cNvPr id="802826" name="Text Box 10"/>
            <p:cNvSpPr txBox="1">
              <a:spLocks noChangeArrowheads="1"/>
            </p:cNvSpPr>
            <p:nvPr/>
          </p:nvSpPr>
          <p:spPr bwMode="auto">
            <a:xfrm rot="16200000">
              <a:off x="279" y="870"/>
              <a:ext cx="8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 dirty="0">
                  <a:latin typeface="Arial" charset="0"/>
                </a:rPr>
                <a:t>description</a:t>
              </a:r>
            </a:p>
          </p:txBody>
        </p:sp>
        <p:sp>
          <p:nvSpPr>
            <p:cNvPr id="802827" name="Text Box 11"/>
            <p:cNvSpPr txBox="1">
              <a:spLocks noChangeArrowheads="1"/>
            </p:cNvSpPr>
            <p:nvPr/>
          </p:nvSpPr>
          <p:spPr bwMode="auto">
            <a:xfrm>
              <a:off x="4616" y="3352"/>
              <a:ext cx="112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>
                  <a:latin typeface="Arial" charset="0"/>
                </a:rPr>
                <a:t>model</a:t>
              </a:r>
            </a:p>
            <a:p>
              <a:pPr algn="ctr" eaLnBrk="1" hangingPunct="1"/>
              <a:r>
                <a:rPr lang="en-US" sz="2000" i="1">
                  <a:latin typeface="Arial" charset="0"/>
                </a:rPr>
                <a:t>independence</a:t>
              </a:r>
            </a:p>
          </p:txBody>
        </p:sp>
        <p:sp>
          <p:nvSpPr>
            <p:cNvPr id="802828" name="Rectangle 12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description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(mSM)</a:t>
              </a:r>
            </a:p>
          </p:txBody>
        </p:sp>
        <p:sp>
          <p:nvSpPr>
            <p:cNvPr id="802829" name="Rectangle 13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descriptions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(mM)</a:t>
              </a:r>
            </a:p>
          </p:txBody>
        </p:sp>
        <p:sp>
          <p:nvSpPr>
            <p:cNvPr id="802830" name="Rectangle 14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(SM)</a:t>
              </a:r>
            </a:p>
          </p:txBody>
        </p:sp>
        <p:sp>
          <p:nvSpPr>
            <p:cNvPr id="802831" name="Rectangle 15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(M)</a:t>
              </a:r>
            </a:p>
          </p:txBody>
        </p:sp>
        <p:sp>
          <p:nvSpPr>
            <p:cNvPr id="802832" name="Rectangle 16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instances 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(i-SM)</a:t>
              </a:r>
            </a:p>
          </p:txBody>
        </p:sp>
        <p:sp>
          <p:nvSpPr>
            <p:cNvPr id="802833" name="Rectangle 17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instances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(i-M)</a:t>
              </a:r>
            </a:p>
          </p:txBody>
        </p:sp>
        <p:sp>
          <p:nvSpPr>
            <p:cNvPr id="802834" name="Text Box 18"/>
            <p:cNvSpPr txBox="1">
              <a:spLocks noChangeArrowheads="1"/>
            </p:cNvSpPr>
            <p:nvPr/>
          </p:nvSpPr>
          <p:spPr bwMode="auto">
            <a:xfrm>
              <a:off x="258" y="2825"/>
              <a:ext cx="4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9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060A-8B6B-437D-B499-BA6D1BB9A3D7}" type="slidenum">
              <a:rPr lang="it-IT"/>
              <a:pPr/>
              <a:t>51</a:t>
            </a:fld>
            <a:endParaRPr lang="it-IT"/>
          </a:p>
        </p:txBody>
      </p:sp>
      <p:graphicFrame>
        <p:nvGraphicFramePr>
          <p:cNvPr id="529933" name="Group 525"/>
          <p:cNvGraphicFramePr>
            <a:graphicFrameLocks noGrp="1"/>
          </p:cNvGraphicFramePr>
          <p:nvPr/>
        </p:nvGraphicFramePr>
        <p:xfrm>
          <a:off x="107950" y="3995738"/>
          <a:ext cx="2736850" cy="1828800"/>
        </p:xfrm>
        <a:graphic>
          <a:graphicData uri="http://schemas.openxmlformats.org/drawingml/2006/table">
            <a:tbl>
              <a:tblPr/>
              <a:tblGrid>
                <a:gridCol w="647700"/>
                <a:gridCol w="1008063"/>
                <a:gridCol w="1081087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961" name="Group 553"/>
          <p:cNvGraphicFramePr>
            <a:graphicFrameLocks noGrp="1"/>
          </p:cNvGraphicFramePr>
          <p:nvPr/>
        </p:nvGraphicFramePr>
        <p:xfrm>
          <a:off x="2987675" y="3860800"/>
          <a:ext cx="5989638" cy="2133600"/>
        </p:xfrm>
        <a:graphic>
          <a:graphicData uri="http://schemas.openxmlformats.org/drawingml/2006/table">
            <a:tbl>
              <a:tblPr/>
              <a:tblGrid>
                <a:gridCol w="649288"/>
                <a:gridCol w="1439862"/>
                <a:gridCol w="936625"/>
                <a:gridCol w="1304925"/>
                <a:gridCol w="1658938"/>
              </a:tblGrid>
              <a:tr h="288925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AttrOfAbsOID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 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75432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John 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Bob 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Instances in the supermodel</a:t>
            </a:r>
          </a:p>
        </p:txBody>
      </p:sp>
      <p:graphicFrame>
        <p:nvGraphicFramePr>
          <p:cNvPr id="529640" name="Group 232"/>
          <p:cNvGraphicFramePr>
            <a:graphicFrameLocks noGrp="1"/>
          </p:cNvGraphicFramePr>
          <p:nvPr/>
        </p:nvGraphicFramePr>
        <p:xfrm>
          <a:off x="179388" y="4005263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668" name="Group 260"/>
          <p:cNvGraphicFramePr>
            <a:graphicFrameLocks noGrp="1"/>
          </p:cNvGraphicFramePr>
          <p:nvPr/>
        </p:nvGraphicFramePr>
        <p:xfrm>
          <a:off x="3059113" y="3870325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736" name="Rectangle 328"/>
          <p:cNvSpPr>
            <a:spLocks noChangeArrowheads="1"/>
          </p:cNvSpPr>
          <p:nvPr/>
        </p:nvSpPr>
        <p:spPr bwMode="auto">
          <a:xfrm>
            <a:off x="250825" y="5949950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529834" name="Line 426"/>
          <p:cNvSpPr>
            <a:spLocks noChangeShapeType="1"/>
          </p:cNvSpPr>
          <p:nvPr/>
        </p:nvSpPr>
        <p:spPr bwMode="auto">
          <a:xfrm>
            <a:off x="0" y="3789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07" name="Rectangle 599"/>
          <p:cNvSpPr>
            <a:spLocks noChangeArrowheads="1"/>
          </p:cNvSpPr>
          <p:nvPr/>
        </p:nvSpPr>
        <p:spPr bwMode="auto">
          <a:xfrm>
            <a:off x="179388" y="5940425"/>
            <a:ext cx="2592387" cy="431800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</a:t>
            </a:r>
          </a:p>
        </p:txBody>
      </p:sp>
      <p:sp>
        <p:nvSpPr>
          <p:cNvPr id="530008" name="Oval 600"/>
          <p:cNvSpPr>
            <a:spLocks noChangeArrowheads="1"/>
          </p:cNvSpPr>
          <p:nvPr/>
        </p:nvSpPr>
        <p:spPr bwMode="auto">
          <a:xfrm>
            <a:off x="827088" y="4581525"/>
            <a:ext cx="863600" cy="1368425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09" name="Line 601"/>
          <p:cNvSpPr>
            <a:spLocks noChangeShapeType="1"/>
          </p:cNvSpPr>
          <p:nvPr/>
        </p:nvSpPr>
        <p:spPr bwMode="auto">
          <a:xfrm flipH="1" flipV="1">
            <a:off x="538163" y="2060575"/>
            <a:ext cx="576262" cy="252095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0" name="Oval 602"/>
          <p:cNvSpPr>
            <a:spLocks noChangeArrowheads="1"/>
          </p:cNvSpPr>
          <p:nvPr/>
        </p:nvSpPr>
        <p:spPr bwMode="auto">
          <a:xfrm>
            <a:off x="4067175" y="4725988"/>
            <a:ext cx="503238" cy="431800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1" name="Line 603"/>
          <p:cNvSpPr>
            <a:spLocks noChangeShapeType="1"/>
          </p:cNvSpPr>
          <p:nvPr/>
        </p:nvSpPr>
        <p:spPr bwMode="auto">
          <a:xfrm flipH="1" flipV="1">
            <a:off x="3419475" y="2278063"/>
            <a:ext cx="863600" cy="2447925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2" name="Oval 604"/>
          <p:cNvSpPr>
            <a:spLocks noChangeArrowheads="1"/>
          </p:cNvSpPr>
          <p:nvPr/>
        </p:nvSpPr>
        <p:spPr bwMode="auto">
          <a:xfrm>
            <a:off x="7667625" y="4725988"/>
            <a:ext cx="936625" cy="360362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3" name="Line 605"/>
          <p:cNvSpPr>
            <a:spLocks noChangeShapeType="1"/>
          </p:cNvSpPr>
          <p:nvPr/>
        </p:nvSpPr>
        <p:spPr bwMode="auto">
          <a:xfrm flipH="1" flipV="1">
            <a:off x="682625" y="4725988"/>
            <a:ext cx="6985000" cy="21590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" name="Group 610"/>
          <p:cNvGrpSpPr>
            <a:grpSpLocks/>
          </p:cNvGrpSpPr>
          <p:nvPr/>
        </p:nvGrpSpPr>
        <p:grpSpPr bwMode="auto">
          <a:xfrm>
            <a:off x="179388" y="293688"/>
            <a:ext cx="1944687" cy="830262"/>
            <a:chOff x="981" y="1425"/>
            <a:chExt cx="4082" cy="1886"/>
          </a:xfrm>
        </p:grpSpPr>
        <p:sp>
          <p:nvSpPr>
            <p:cNvPr id="530019" name="Rectangle 611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mSM</a:t>
              </a:r>
            </a:p>
          </p:txBody>
        </p:sp>
        <p:sp>
          <p:nvSpPr>
            <p:cNvPr id="530020" name="Rectangle 612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mM</a:t>
              </a:r>
            </a:p>
          </p:txBody>
        </p:sp>
        <p:sp>
          <p:nvSpPr>
            <p:cNvPr id="530021" name="Rectangle 613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SM</a:t>
              </a:r>
            </a:p>
          </p:txBody>
        </p:sp>
        <p:sp>
          <p:nvSpPr>
            <p:cNvPr id="530022" name="Rectangle 614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</a:t>
              </a:r>
            </a:p>
          </p:txBody>
        </p:sp>
        <p:sp>
          <p:nvSpPr>
            <p:cNvPr id="530023" name="Rectangle 615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i-SM</a:t>
              </a:r>
            </a:p>
          </p:txBody>
        </p:sp>
        <p:sp>
          <p:nvSpPr>
            <p:cNvPr id="530024" name="Rectangle 616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i-M</a:t>
              </a:r>
            </a:p>
          </p:txBody>
        </p:sp>
      </p:grpSp>
      <p:sp>
        <p:nvSpPr>
          <p:cNvPr id="530025" name="Oval 617"/>
          <p:cNvSpPr>
            <a:spLocks noChangeArrowheads="1"/>
          </p:cNvSpPr>
          <p:nvPr/>
        </p:nvSpPr>
        <p:spPr bwMode="auto">
          <a:xfrm>
            <a:off x="1042988" y="792163"/>
            <a:ext cx="1225550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8.33333E-7 -0.39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9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-0.399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9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00017 -0.399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736" grpId="0" animBg="1"/>
      <p:bldP spid="530007" grpId="0" animBg="1"/>
      <p:bldP spid="530008" grpId="0" animBg="1"/>
      <p:bldP spid="530009" grpId="0" animBg="1"/>
      <p:bldP spid="530010" grpId="0" animBg="1"/>
      <p:bldP spid="530011" grpId="0" animBg="1"/>
      <p:bldP spid="530012" grpId="0" animBg="1"/>
      <p:bldP spid="5300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B832-24FA-4233-93DF-5F8B0008E051}" type="slidenum">
              <a:rPr lang="it-IT"/>
              <a:pPr/>
              <a:t>52</a:t>
            </a:fld>
            <a:endParaRPr lang="it-IT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rules, data level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95738" y="1196975"/>
            <a:ext cx="4968875" cy="53276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18000" rIns="36000"/>
          <a:lstStyle/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 </a:t>
            </a:r>
            <a:r>
              <a:rPr lang="en-US" sz="1800" dirty="0" smtClean="0"/>
              <a:t>Lexical </a:t>
            </a:r>
            <a:r>
              <a:rPr lang="en-US" sz="1800" dirty="0"/>
              <a:t>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#</a:t>
            </a:r>
            <a:r>
              <a:rPr lang="en-US" sz="1800" dirty="0" smtClean="0"/>
              <a:t>i-lexicalOID_1 </a:t>
            </a:r>
            <a:r>
              <a:rPr lang="en-US" sz="1800" dirty="0"/>
              <a:t>(i-attOID),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i-AggrOID: #i-aggregationOID_1(i-absOID),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 smtClean="0"/>
              <a:t>LexicalOID</a:t>
            </a:r>
            <a:r>
              <a:rPr lang="en-US" sz="1800" dirty="0"/>
              <a:t>: </a:t>
            </a:r>
            <a:r>
              <a:rPr lang="en-US" sz="1800" dirty="0" smtClean="0"/>
              <a:t>#lexicalOID_1(attOID</a:t>
            </a:r>
            <a:r>
              <a:rPr lang="en-US" sz="1800" dirty="0"/>
              <a:t>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←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i-attOID,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i-AbstractOID: i-absOID,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AttributeOfAbstractOID: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),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AbstractOID: 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Name: attName,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IsNullable: isNull,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IsID: isIdent,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Type: type )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179388" y="1412875"/>
            <a:ext cx="3671887" cy="4679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marL="177800" indent="-177800" defTabSz="622300">
              <a:spcBef>
                <a:spcPct val="20000"/>
              </a:spcBef>
            </a:pPr>
            <a:endParaRPr lang="en-US" sz="600" dirty="0">
              <a:latin typeface="Arial" charset="0"/>
            </a:endParaRPr>
          </a:p>
          <a:p>
            <a:pPr marL="177800" indent="-177800" defTabSz="622300"/>
            <a:r>
              <a:rPr lang="en-US" sz="1800" dirty="0" smtClean="0">
                <a:latin typeface="Arial" charset="0"/>
              </a:rPr>
              <a:t>SM_Lexical( 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</a:t>
            </a:r>
            <a:r>
              <a:rPr lang="en-US" sz="1800" dirty="0" smtClean="0">
                <a:latin typeface="Arial" charset="0"/>
              </a:rPr>
              <a:t>#lexicalOID_1(attOID</a:t>
            </a:r>
            <a:r>
              <a:rPr lang="en-US" sz="1800" dirty="0">
                <a:latin typeface="Arial" charset="0"/>
              </a:rPr>
              <a:t>),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AggrOID: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	#aggregationOID_1(absOID),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IsKey: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 : type )</a:t>
            </a:r>
          </a:p>
          <a:p>
            <a:pPr marL="177800" indent="-177800" defTabSz="622300"/>
            <a:r>
              <a:rPr lang="en-US" sz="1800" i="1" dirty="0">
                <a:latin typeface="Arial" charset="0"/>
              </a:rPr>
              <a:t>←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SM_AttributeOfAbstract(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attOID,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AbstractOID: absOID,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IsIdent: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 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Type: type ) ;</a:t>
            </a:r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 flipV="1">
            <a:off x="2916238" y="2205038"/>
            <a:ext cx="1296987" cy="287337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 flipV="1">
            <a:off x="2916238" y="3933825"/>
            <a:ext cx="1295400" cy="503238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7" name="Line 7"/>
          <p:cNvSpPr>
            <a:spLocks noChangeShapeType="1"/>
          </p:cNvSpPr>
          <p:nvPr/>
        </p:nvSpPr>
        <p:spPr bwMode="auto">
          <a:xfrm>
            <a:off x="2916238" y="4437063"/>
            <a:ext cx="1223962" cy="720725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4E1-3B1A-421C-90EF-4869622EBB58}" type="slidenum">
              <a:rPr lang="it-IT"/>
              <a:pPr/>
              <a:t>53</a:t>
            </a:fld>
            <a:endParaRPr lang="it-IT"/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data-level translations</a:t>
            </a:r>
          </a:p>
        </p:txBody>
      </p:sp>
      <p:sp>
        <p:nvSpPr>
          <p:cNvPr id="469001" name="AutoShape 9"/>
          <p:cNvSpPr>
            <a:spLocks noChangeArrowheads="1"/>
          </p:cNvSpPr>
          <p:nvPr/>
        </p:nvSpPr>
        <p:spPr bwMode="auto">
          <a:xfrm rot="18108823">
            <a:off x="4012406" y="3721895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AFD9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1908175" y="371633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Schema translation</a:t>
            </a:r>
          </a:p>
        </p:txBody>
      </p:sp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1979613" y="515778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Data translation</a:t>
            </a:r>
          </a:p>
        </p:txBody>
      </p:sp>
      <p:sp>
        <p:nvSpPr>
          <p:cNvPr id="469005" name="AutoShape 13"/>
          <p:cNvSpPr>
            <a:spLocks noChangeArrowheads="1"/>
          </p:cNvSpPr>
          <p:nvPr/>
        </p:nvSpPr>
        <p:spPr bwMode="auto">
          <a:xfrm rot="5473586" flipV="1">
            <a:off x="469901" y="3859212"/>
            <a:ext cx="1801812" cy="2093913"/>
          </a:xfrm>
          <a:custGeom>
            <a:avLst/>
            <a:gdLst>
              <a:gd name="G0" fmla="+- 0 0 0"/>
              <a:gd name="G1" fmla="+- 11782740 0 0"/>
              <a:gd name="G2" fmla="+- 0 0 1178274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8274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82740"/>
              <a:gd name="G36" fmla="sin G34 11782740"/>
              <a:gd name="G37" fmla="+/ 1178274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80 w 21600"/>
              <a:gd name="T5" fmla="*/ 0 h 21600"/>
              <a:gd name="T6" fmla="*/ 2700 w 21600"/>
              <a:gd name="T7" fmla="*/ 10829 h 21600"/>
              <a:gd name="T8" fmla="*/ 1079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06"/>
                  <a:pt x="5400" y="10813"/>
                  <a:pt x="5400" y="10819"/>
                </a:cubicBezTo>
                <a:lnTo>
                  <a:pt x="0" y="10839"/>
                </a:lnTo>
                <a:cubicBezTo>
                  <a:pt x="0" y="10826"/>
                  <a:pt x="0" y="1081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4386263" cy="4495800"/>
          </a:xfrm>
          <a:noFill/>
          <a:ln/>
        </p:spPr>
        <p:txBody>
          <a:bodyPr/>
          <a:lstStyle/>
          <a:p>
            <a:r>
              <a:rPr lang="en-US" sz="1800"/>
              <a:t>Same environment</a:t>
            </a:r>
          </a:p>
          <a:p>
            <a:r>
              <a:rPr lang="en-US" sz="1800"/>
              <a:t>Same language</a:t>
            </a:r>
          </a:p>
          <a:p>
            <a:r>
              <a:rPr lang="en-US" sz="1800"/>
              <a:t>High level translation specification</a:t>
            </a:r>
          </a:p>
        </p:txBody>
      </p:sp>
      <p:sp>
        <p:nvSpPr>
          <p:cNvPr id="469007" name="Rectangle 15"/>
          <p:cNvSpPr>
            <a:spLocks noChangeArrowheads="1"/>
          </p:cNvSpPr>
          <p:nvPr/>
        </p:nvSpPr>
        <p:spPr bwMode="auto">
          <a:xfrm>
            <a:off x="5435600" y="2349500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469008" name="Rectangle 16"/>
          <p:cNvSpPr>
            <a:spLocks noChangeArrowheads="1"/>
          </p:cNvSpPr>
          <p:nvPr/>
        </p:nvSpPr>
        <p:spPr bwMode="auto">
          <a:xfrm>
            <a:off x="5435600" y="3729038"/>
            <a:ext cx="3240088" cy="995362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5435600" y="5097463"/>
            <a:ext cx="3240088" cy="995362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 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(i-SM)</a:t>
            </a:r>
          </a:p>
        </p:txBody>
      </p:sp>
      <p:sp>
        <p:nvSpPr>
          <p:cNvPr id="469010" name="AutoShape 18"/>
          <p:cNvSpPr>
            <a:spLocks noChangeArrowheads="1"/>
          </p:cNvSpPr>
          <p:nvPr/>
        </p:nvSpPr>
        <p:spPr bwMode="auto">
          <a:xfrm rot="18108823">
            <a:off x="4009231" y="5071270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E7F4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smtClean="0"/>
              <a:t>Off-line </a:t>
            </a:r>
            <a:r>
              <a:rPr lang="it-IT" dirty="0" err="1" smtClean="0"/>
              <a:t>approach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54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auto">
          <a:xfrm>
            <a:off x="857224" y="1643050"/>
            <a:ext cx="2643206" cy="3786214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isco magnetico 7"/>
          <p:cNvSpPr/>
          <p:nvPr/>
        </p:nvSpPr>
        <p:spPr bwMode="auto">
          <a:xfrm>
            <a:off x="1000100" y="3786190"/>
            <a:ext cx="1785950" cy="85725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643438" y="1643050"/>
            <a:ext cx="4000528" cy="4071966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isco magnetico 9"/>
          <p:cNvSpPr/>
          <p:nvPr/>
        </p:nvSpPr>
        <p:spPr bwMode="auto">
          <a:xfrm>
            <a:off x="6643702" y="4000504"/>
            <a:ext cx="1785950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57224" y="485776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86314" y="500063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MIDST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 bwMode="auto">
          <a:xfrm>
            <a:off x="6858016" y="2143116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5000628" y="2571744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5000628" y="3786190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Connettore 2 17"/>
          <p:cNvCxnSpPr>
            <a:stCxn id="13" idx="2"/>
          </p:cNvCxnSpPr>
          <p:nvPr/>
        </p:nvCxnSpPr>
        <p:spPr bwMode="auto">
          <a:xfrm rot="5400000">
            <a:off x="7000892" y="3429000"/>
            <a:ext cx="114300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miter lim="800000"/>
            <a:headEnd type="arrow" w="med" len="med"/>
            <a:tailEnd type="arrow"/>
          </a:ln>
          <a:effectLst/>
        </p:spPr>
      </p:cxnSp>
      <p:cxnSp>
        <p:nvCxnSpPr>
          <p:cNvPr id="23" name="Connettore 2 22"/>
          <p:cNvCxnSpPr>
            <a:stCxn id="16" idx="3"/>
          </p:cNvCxnSpPr>
          <p:nvPr/>
        </p:nvCxnSpPr>
        <p:spPr bwMode="auto">
          <a:xfrm>
            <a:off x="6429388" y="4143380"/>
            <a:ext cx="28575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>
            <a:endCxn id="16" idx="1"/>
          </p:cNvCxnSpPr>
          <p:nvPr/>
        </p:nvCxnSpPr>
        <p:spPr bwMode="auto">
          <a:xfrm>
            <a:off x="3500430" y="4143380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>
            <a:stCxn id="15" idx="3"/>
          </p:cNvCxnSpPr>
          <p:nvPr/>
        </p:nvCxnSpPr>
        <p:spPr bwMode="auto">
          <a:xfrm>
            <a:off x="6429388" y="2928934"/>
            <a:ext cx="857256" cy="1071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Connettore 2 29"/>
          <p:cNvCxnSpPr>
            <a:stCxn id="15" idx="1"/>
          </p:cNvCxnSpPr>
          <p:nvPr/>
        </p:nvCxnSpPr>
        <p:spPr bwMode="auto">
          <a:xfrm rot="10800000">
            <a:off x="3500430" y="2928934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2" name="CasellaDiTesto 31"/>
          <p:cNvSpPr txBox="1"/>
          <p:nvPr/>
        </p:nvSpPr>
        <p:spPr>
          <a:xfrm>
            <a:off x="6929454" y="2285992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Translator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143504" y="3929066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Importer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143504" y="2714620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Exporter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858016" y="4643446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Supermodel</a:t>
            </a:r>
            <a:endParaRPr lang="it-IT" sz="2000" dirty="0"/>
          </a:p>
        </p:txBody>
      </p:sp>
      <p:sp>
        <p:nvSpPr>
          <p:cNvPr id="40" name="Disco magnetico 39"/>
          <p:cNvSpPr/>
          <p:nvPr/>
        </p:nvSpPr>
        <p:spPr bwMode="auto">
          <a:xfrm>
            <a:off x="2357422" y="2643182"/>
            <a:ext cx="914400" cy="612648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isco magnetico 40"/>
          <p:cNvSpPr/>
          <p:nvPr/>
        </p:nvSpPr>
        <p:spPr bwMode="auto">
          <a:xfrm>
            <a:off x="1142976" y="1857364"/>
            <a:ext cx="914400" cy="121444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571604" y="41433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2571736" y="285749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DB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6E7-9FAA-439F-9D1C-6062982D9672}" type="slidenum">
              <a:rPr lang="it-IT"/>
              <a:pPr/>
              <a:t>55</a:t>
            </a:fld>
            <a:endParaRPr lang="it-IT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Experiments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significant</a:t>
            </a:r>
            <a:r>
              <a:rPr lang="it-IT" dirty="0"/>
              <a:t> set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models</a:t>
            </a:r>
            <a:endParaRPr lang="it-IT" dirty="0"/>
          </a:p>
          <a:p>
            <a:pPr lvl="1"/>
            <a:r>
              <a:rPr lang="it-IT" dirty="0"/>
              <a:t>ER (in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variants</a:t>
            </a:r>
            <a:r>
              <a:rPr lang="it-IT" dirty="0"/>
              <a:t> and </a:t>
            </a:r>
            <a:r>
              <a:rPr lang="it-IT" dirty="0" err="1"/>
              <a:t>extensions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Relational</a:t>
            </a:r>
            <a:endParaRPr lang="it-IT" dirty="0"/>
          </a:p>
          <a:p>
            <a:pPr lvl="1"/>
            <a:r>
              <a:rPr lang="it-IT" dirty="0"/>
              <a:t>OR</a:t>
            </a:r>
          </a:p>
          <a:p>
            <a:pPr lvl="1"/>
            <a:r>
              <a:rPr lang="it-IT" dirty="0"/>
              <a:t>XSD</a:t>
            </a:r>
          </a:p>
          <a:p>
            <a:pPr lvl="1"/>
            <a:r>
              <a:rPr lang="it-IT" dirty="0"/>
              <a:t>UML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3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CFE-EB8F-4B7E-9F83-C2BBB3ACB723}" type="slidenum">
              <a:rPr lang="it-IT"/>
              <a:pPr/>
              <a:t>56</a:t>
            </a:fld>
            <a:endParaRPr lang="it-IT"/>
          </a:p>
        </p:txBody>
      </p:sp>
      <p:cxnSp>
        <p:nvCxnSpPr>
          <p:cNvPr id="829442" name="AutoShape 2"/>
          <p:cNvCxnSpPr>
            <a:cxnSpLocks noChangeAspect="1" noChangeShapeType="1"/>
            <a:stCxn id="829446" idx="0"/>
            <a:endCxn id="829443" idx="4"/>
          </p:cNvCxnSpPr>
          <p:nvPr/>
        </p:nvCxnSpPr>
        <p:spPr bwMode="auto">
          <a:xfrm rot="5400000" flipH="1">
            <a:off x="34132" y="1913731"/>
            <a:ext cx="2455862" cy="428625"/>
          </a:xfrm>
          <a:prstGeom prst="curvedConnector3">
            <a:avLst>
              <a:gd name="adj1" fmla="val 49972"/>
            </a:avLst>
          </a:prstGeom>
          <a:noFill/>
          <a:ln w="38100">
            <a:solidFill>
              <a:srgbClr val="6666FF"/>
            </a:solidFill>
            <a:round/>
            <a:headEnd type="triangle" w="med" len="med"/>
            <a:tailEnd/>
          </a:ln>
        </p:spPr>
      </p:cxnSp>
      <p:sp>
        <p:nvSpPr>
          <p:cNvPr id="829443" name="Oval 3"/>
          <p:cNvSpPr>
            <a:spLocks noChangeAspect="1" noChangeArrowheads="1"/>
          </p:cNvSpPr>
          <p:nvPr/>
        </p:nvSpPr>
        <p:spPr bwMode="auto">
          <a:xfrm>
            <a:off x="263525" y="322263"/>
            <a:ext cx="1568450" cy="565150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XSD </a:t>
            </a:r>
          </a:p>
        </p:txBody>
      </p:sp>
      <p:sp>
        <p:nvSpPr>
          <p:cNvPr id="829444" name="Oval 4"/>
          <p:cNvSpPr>
            <a:spLocks noChangeAspect="1" noChangeArrowheads="1"/>
          </p:cNvSpPr>
          <p:nvPr/>
        </p:nvSpPr>
        <p:spPr bwMode="auto">
          <a:xfrm>
            <a:off x="1571604" y="2000240"/>
            <a:ext cx="1803400" cy="100012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OR </a:t>
            </a:r>
            <a:r>
              <a:rPr lang="en-GB" sz="1600" dirty="0" err="1">
                <a:latin typeface="Arial" charset="0"/>
              </a:rPr>
              <a:t>noTab</a:t>
            </a:r>
            <a:r>
              <a:rPr lang="en-GB" sz="1600" dirty="0">
                <a:latin typeface="Arial" charset="0"/>
              </a:rPr>
              <a:t>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ref, FK, nested</a:t>
            </a:r>
          </a:p>
        </p:txBody>
      </p:sp>
      <p:sp>
        <p:nvSpPr>
          <p:cNvPr id="829445" name="Oval 5"/>
          <p:cNvSpPr>
            <a:spLocks noChangeAspect="1" noChangeArrowheads="1"/>
          </p:cNvSpPr>
          <p:nvPr/>
        </p:nvSpPr>
        <p:spPr bwMode="auto">
          <a:xfrm>
            <a:off x="3214678" y="5357826"/>
            <a:ext cx="1838325" cy="655638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>
                <a:latin typeface="Arial" charset="0"/>
              </a:rPr>
              <a:t>Relational</a:t>
            </a:r>
          </a:p>
        </p:txBody>
      </p:sp>
      <p:sp>
        <p:nvSpPr>
          <p:cNvPr id="829446" name="Oval 6"/>
          <p:cNvSpPr>
            <a:spLocks noChangeAspect="1" noChangeArrowheads="1"/>
          </p:cNvSpPr>
          <p:nvPr/>
        </p:nvSpPr>
        <p:spPr bwMode="auto">
          <a:xfrm>
            <a:off x="573088" y="3306763"/>
            <a:ext cx="1804987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nested</a:t>
            </a:r>
          </a:p>
        </p:txBody>
      </p:sp>
      <p:cxnSp>
        <p:nvCxnSpPr>
          <p:cNvPr id="829447" name="AutoShape 7"/>
          <p:cNvCxnSpPr>
            <a:cxnSpLocks noChangeAspect="1" noChangeShapeType="1"/>
            <a:stCxn id="829446" idx="4"/>
            <a:endCxn id="829450" idx="0"/>
          </p:cNvCxnSpPr>
          <p:nvPr/>
        </p:nvCxnSpPr>
        <p:spPr bwMode="auto">
          <a:xfrm rot="16200000" flipH="1">
            <a:off x="1144985" y="4315221"/>
            <a:ext cx="714375" cy="5318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48" name="Oval 8"/>
          <p:cNvSpPr>
            <a:spLocks noChangeAspect="1" noChangeArrowheads="1"/>
          </p:cNvSpPr>
          <p:nvPr/>
        </p:nvSpPr>
        <p:spPr bwMode="auto">
          <a:xfrm>
            <a:off x="2285984" y="500042"/>
            <a:ext cx="2154238" cy="665159"/>
          </a:xfrm>
          <a:prstGeom prst="ellipse">
            <a:avLst/>
          </a:prstGeom>
          <a:noFill/>
          <a:ln w="36068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OR 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ref, FK, nested </a:t>
            </a:r>
          </a:p>
        </p:txBody>
      </p:sp>
      <p:cxnSp>
        <p:nvCxnSpPr>
          <p:cNvPr id="829449" name="AutoShape 9"/>
          <p:cNvCxnSpPr>
            <a:cxnSpLocks noChangeAspect="1" noChangeShapeType="1"/>
            <a:stCxn id="829444" idx="0"/>
            <a:endCxn id="829448" idx="4"/>
          </p:cNvCxnSpPr>
          <p:nvPr/>
        </p:nvCxnSpPr>
        <p:spPr bwMode="auto">
          <a:xfrm rot="5400000" flipH="1" flipV="1">
            <a:off x="2500684" y="1137822"/>
            <a:ext cx="835039" cy="889799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50" name="Oval 10"/>
          <p:cNvSpPr>
            <a:spLocks noChangeAspect="1" noChangeArrowheads="1"/>
          </p:cNvSpPr>
          <p:nvPr/>
        </p:nvSpPr>
        <p:spPr bwMode="auto">
          <a:xfrm>
            <a:off x="627063" y="4699000"/>
            <a:ext cx="1803400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flat</a:t>
            </a:r>
          </a:p>
        </p:txBody>
      </p:sp>
      <p:cxnSp>
        <p:nvCxnSpPr>
          <p:cNvPr id="829451" name="AutoShape 11"/>
          <p:cNvCxnSpPr>
            <a:cxnSpLocks noChangeAspect="1" noChangeShapeType="1"/>
            <a:stCxn id="829457" idx="5"/>
            <a:endCxn id="829445" idx="7"/>
          </p:cNvCxnSpPr>
          <p:nvPr/>
        </p:nvCxnSpPr>
        <p:spPr bwMode="auto">
          <a:xfrm rot="16200000" flipH="1">
            <a:off x="4488123" y="5158178"/>
            <a:ext cx="588995" cy="233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2" name="AutoShape 12"/>
          <p:cNvCxnSpPr>
            <a:cxnSpLocks noChangeAspect="1" noChangeShapeType="1"/>
            <a:stCxn id="829445" idx="0"/>
            <a:endCxn id="829457" idx="4"/>
          </p:cNvCxnSpPr>
          <p:nvPr/>
        </p:nvCxnSpPr>
        <p:spPr bwMode="auto">
          <a:xfrm rot="16200000" flipV="1">
            <a:off x="3921509" y="5145493"/>
            <a:ext cx="393708" cy="30957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3" name="AutoShape 13"/>
          <p:cNvCxnSpPr>
            <a:cxnSpLocks noChangeAspect="1" noChangeShapeType="1"/>
            <a:stCxn id="829444" idx="3"/>
            <a:endCxn id="829446" idx="7"/>
          </p:cNvCxnSpPr>
          <p:nvPr/>
        </p:nvCxnSpPr>
        <p:spPr bwMode="auto">
          <a:xfrm rot="16200000" flipH="1">
            <a:off x="1698656" y="2990949"/>
            <a:ext cx="552134" cy="278035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4" name="AutoShape 14"/>
          <p:cNvCxnSpPr>
            <a:cxnSpLocks noChangeAspect="1" noChangeShapeType="1"/>
            <a:stCxn id="829443" idx="3"/>
            <a:endCxn id="829446" idx="1"/>
          </p:cNvCxnSpPr>
          <p:nvPr/>
        </p:nvCxnSpPr>
        <p:spPr bwMode="auto">
          <a:xfrm rot="16200000" flipH="1">
            <a:off x="-643731" y="1955007"/>
            <a:ext cx="2619375" cy="344487"/>
          </a:xfrm>
          <a:prstGeom prst="curvedConnector3">
            <a:avLst>
              <a:gd name="adj1" fmla="val 50023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sp>
        <p:nvSpPr>
          <p:cNvPr id="829455" name="Oval 15"/>
          <p:cNvSpPr>
            <a:spLocks noChangeAspect="1" noChangeArrowheads="1"/>
          </p:cNvSpPr>
          <p:nvPr/>
        </p:nvSpPr>
        <p:spPr bwMode="auto">
          <a:xfrm>
            <a:off x="3065463" y="3190875"/>
            <a:ext cx="1747837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nested</a:t>
            </a:r>
          </a:p>
        </p:txBody>
      </p:sp>
      <p:cxnSp>
        <p:nvCxnSpPr>
          <p:cNvPr id="829456" name="AutoShape 16"/>
          <p:cNvCxnSpPr>
            <a:cxnSpLocks noChangeAspect="1" noChangeShapeType="1"/>
            <a:stCxn id="829444" idx="5"/>
            <a:endCxn id="829455" idx="0"/>
          </p:cNvCxnSpPr>
          <p:nvPr/>
        </p:nvCxnSpPr>
        <p:spPr bwMode="auto">
          <a:xfrm rot="16200000" flipH="1">
            <a:off x="3356655" y="2608147"/>
            <a:ext cx="336975" cy="82848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57" name="Oval 17"/>
          <p:cNvSpPr>
            <a:spLocks noChangeAspect="1" noChangeArrowheads="1"/>
          </p:cNvSpPr>
          <p:nvPr/>
        </p:nvSpPr>
        <p:spPr bwMode="auto">
          <a:xfrm>
            <a:off x="3143240" y="4286256"/>
            <a:ext cx="1919288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flat</a:t>
            </a:r>
          </a:p>
        </p:txBody>
      </p:sp>
      <p:cxnSp>
        <p:nvCxnSpPr>
          <p:cNvPr id="829458" name="AutoShape 18"/>
          <p:cNvCxnSpPr>
            <a:cxnSpLocks noChangeAspect="1" noChangeShapeType="1"/>
            <a:stCxn id="829455" idx="4"/>
            <a:endCxn id="829457" idx="0"/>
          </p:cNvCxnSpPr>
          <p:nvPr/>
        </p:nvCxnSpPr>
        <p:spPr bwMode="auto">
          <a:xfrm rot="16200000" flipH="1">
            <a:off x="3812374" y="3995746"/>
            <a:ext cx="417518" cy="163502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9" name="AutoShape 19"/>
          <p:cNvCxnSpPr>
            <a:cxnSpLocks noChangeAspect="1" noChangeShapeType="1"/>
            <a:stCxn id="829450" idx="6"/>
            <a:endCxn id="829457" idx="3"/>
          </p:cNvCxnSpPr>
          <p:nvPr/>
        </p:nvCxnSpPr>
        <p:spPr bwMode="auto">
          <a:xfrm flipV="1">
            <a:off x="2430463" y="4864847"/>
            <a:ext cx="993850" cy="173085"/>
          </a:xfrm>
          <a:prstGeom prst="curved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0" name="AutoShape 20"/>
          <p:cNvCxnSpPr>
            <a:cxnSpLocks noChangeAspect="1" noChangeShapeType="1"/>
            <a:stCxn id="829457" idx="2"/>
            <a:endCxn id="829450" idx="7"/>
          </p:cNvCxnSpPr>
          <p:nvPr/>
        </p:nvCxnSpPr>
        <p:spPr bwMode="auto">
          <a:xfrm rot="10800000" flipV="1">
            <a:off x="2166362" y="4625187"/>
            <a:ext cx="976879" cy="173084"/>
          </a:xfrm>
          <a:prstGeom prst="curvedConnector2">
            <a:avLst/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1" name="AutoShape 21"/>
          <p:cNvCxnSpPr>
            <a:cxnSpLocks noChangeAspect="1" noChangeShapeType="1"/>
            <a:stCxn id="829455" idx="2"/>
            <a:endCxn id="829446" idx="6"/>
          </p:cNvCxnSpPr>
          <p:nvPr/>
        </p:nvCxnSpPr>
        <p:spPr bwMode="auto">
          <a:xfrm rot="10800000" flipV="1">
            <a:off x="2390775" y="3527425"/>
            <a:ext cx="660400" cy="115888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2" name="AutoShape 22"/>
          <p:cNvCxnSpPr>
            <a:cxnSpLocks noChangeAspect="1" noChangeShapeType="1"/>
            <a:stCxn id="829446" idx="5"/>
            <a:endCxn id="829455" idx="3"/>
          </p:cNvCxnSpPr>
          <p:nvPr/>
        </p:nvCxnSpPr>
        <p:spPr bwMode="auto">
          <a:xfrm rot="5400000" flipH="1" flipV="1">
            <a:off x="2659856" y="3188494"/>
            <a:ext cx="115888" cy="1206500"/>
          </a:xfrm>
          <a:prstGeom prst="curvedConnector3">
            <a:avLst>
              <a:gd name="adj1" fmla="val -214287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3" name="AutoShape 23"/>
          <p:cNvCxnSpPr>
            <a:cxnSpLocks noChangeAspect="1" noChangeShapeType="1"/>
            <a:stCxn id="829443" idx="2"/>
            <a:endCxn id="829450" idx="2"/>
          </p:cNvCxnSpPr>
          <p:nvPr/>
        </p:nvCxnSpPr>
        <p:spPr bwMode="auto">
          <a:xfrm rot="10800000" flipH="1" flipV="1">
            <a:off x="250825" y="604838"/>
            <a:ext cx="363538" cy="4429125"/>
          </a:xfrm>
          <a:prstGeom prst="curvedConnector3">
            <a:avLst>
              <a:gd name="adj1" fmla="val -43606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cxnSp>
        <p:nvCxnSpPr>
          <p:cNvPr id="829464" name="AutoShape 24"/>
          <p:cNvCxnSpPr>
            <a:cxnSpLocks noChangeAspect="1" noChangeShapeType="1"/>
            <a:stCxn id="829455" idx="5"/>
            <a:endCxn id="829457" idx="7"/>
          </p:cNvCxnSpPr>
          <p:nvPr/>
        </p:nvCxnSpPr>
        <p:spPr bwMode="auto">
          <a:xfrm rot="16200000" flipH="1">
            <a:off x="4361365" y="3965437"/>
            <a:ext cx="616060" cy="224120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66FF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5" name="AutoShape 25"/>
          <p:cNvCxnSpPr>
            <a:cxnSpLocks noChangeAspect="1" noChangeShapeType="1"/>
            <a:stCxn id="829446" idx="3"/>
            <a:endCxn id="829450" idx="1"/>
          </p:cNvCxnSpPr>
          <p:nvPr/>
        </p:nvCxnSpPr>
        <p:spPr bwMode="auto">
          <a:xfrm rot="16200000" flipH="1">
            <a:off x="407835" y="4314940"/>
            <a:ext cx="912917" cy="53743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CC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66" name="Oval 26"/>
          <p:cNvSpPr>
            <a:spLocks noChangeAspect="1" noChangeArrowheads="1"/>
          </p:cNvSpPr>
          <p:nvPr/>
        </p:nvSpPr>
        <p:spPr bwMode="auto">
          <a:xfrm>
            <a:off x="5214942" y="500042"/>
            <a:ext cx="2384425" cy="677863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Tab, gen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 </a:t>
            </a:r>
          </a:p>
        </p:txBody>
      </p:sp>
      <p:cxnSp>
        <p:nvCxnSpPr>
          <p:cNvPr id="829467" name="AutoShape 27"/>
          <p:cNvCxnSpPr>
            <a:cxnSpLocks noChangeAspect="1" noChangeShapeType="1"/>
            <a:stCxn id="829448" idx="6"/>
            <a:endCxn id="829466" idx="2"/>
          </p:cNvCxnSpPr>
          <p:nvPr/>
        </p:nvCxnSpPr>
        <p:spPr bwMode="auto">
          <a:xfrm>
            <a:off x="4440222" y="832622"/>
            <a:ext cx="774720" cy="635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sp>
        <p:nvSpPr>
          <p:cNvPr id="829468" name="Oval 28"/>
          <p:cNvSpPr>
            <a:spLocks noChangeAspect="1" noChangeArrowheads="1"/>
          </p:cNvSpPr>
          <p:nvPr/>
        </p:nvSpPr>
        <p:spPr bwMode="auto">
          <a:xfrm>
            <a:off x="6643702" y="1357298"/>
            <a:ext cx="1924050" cy="1000125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gen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</a:t>
            </a:r>
          </a:p>
        </p:txBody>
      </p:sp>
      <p:cxnSp>
        <p:nvCxnSpPr>
          <p:cNvPr id="829469" name="AutoShape 29"/>
          <p:cNvCxnSpPr>
            <a:cxnSpLocks noChangeAspect="1" noChangeShapeType="1"/>
            <a:stCxn id="829444" idx="6"/>
            <a:endCxn id="829471" idx="2"/>
          </p:cNvCxnSpPr>
          <p:nvPr/>
        </p:nvCxnSpPr>
        <p:spPr bwMode="auto">
          <a:xfrm flipV="1">
            <a:off x="3375004" y="1870856"/>
            <a:ext cx="768368" cy="62944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0" name="AutoShape 30"/>
          <p:cNvCxnSpPr>
            <a:cxnSpLocks noChangeAspect="1" noChangeShapeType="1"/>
            <a:stCxn id="829468" idx="0"/>
            <a:endCxn id="829466" idx="4"/>
          </p:cNvCxnSpPr>
          <p:nvPr/>
        </p:nvCxnSpPr>
        <p:spPr bwMode="auto">
          <a:xfrm rot="16200000" flipV="1">
            <a:off x="6916745" y="668316"/>
            <a:ext cx="179393" cy="119857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71" name="Oval 31"/>
          <p:cNvSpPr>
            <a:spLocks noChangeAspect="1" noChangeArrowheads="1"/>
          </p:cNvSpPr>
          <p:nvPr/>
        </p:nvSpPr>
        <p:spPr bwMode="auto">
          <a:xfrm>
            <a:off x="4143372" y="1571612"/>
            <a:ext cx="1976438" cy="598487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400" dirty="0">
                <a:latin typeface="Arial" charset="0"/>
              </a:rPr>
              <a:t>OR </a:t>
            </a:r>
            <a:r>
              <a:rPr lang="en-GB" sz="1400" dirty="0" err="1">
                <a:latin typeface="Arial" charset="0"/>
              </a:rPr>
              <a:t>noTab</a:t>
            </a:r>
            <a:r>
              <a:rPr lang="en-GB" sz="1400" dirty="0">
                <a:latin typeface="Arial" charset="0"/>
              </a:rPr>
              <a:t>, gen, FK, nested</a:t>
            </a:r>
          </a:p>
        </p:txBody>
      </p:sp>
      <p:cxnSp>
        <p:nvCxnSpPr>
          <p:cNvPr id="829472" name="AutoShape 32"/>
          <p:cNvCxnSpPr>
            <a:cxnSpLocks noChangeAspect="1" noChangeShapeType="1"/>
            <a:stCxn id="829468" idx="2"/>
            <a:endCxn id="829471" idx="6"/>
          </p:cNvCxnSpPr>
          <p:nvPr/>
        </p:nvCxnSpPr>
        <p:spPr bwMode="auto">
          <a:xfrm rot="10800000" flipV="1">
            <a:off x="6119810" y="1857360"/>
            <a:ext cx="523892" cy="1349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73" name="AutoShape 33"/>
          <p:cNvCxnSpPr>
            <a:cxnSpLocks noChangeAspect="1" noChangeShapeType="1"/>
            <a:stCxn id="829455" idx="7"/>
            <a:endCxn id="829471" idx="4"/>
          </p:cNvCxnSpPr>
          <p:nvPr/>
        </p:nvCxnSpPr>
        <p:spPr bwMode="auto">
          <a:xfrm rot="5400000" flipH="1" flipV="1">
            <a:off x="4284440" y="2442995"/>
            <a:ext cx="1120047" cy="57425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4" name="AutoShape 34"/>
          <p:cNvCxnSpPr>
            <a:cxnSpLocks noChangeAspect="1" noChangeShapeType="1"/>
            <a:stCxn id="829444" idx="1"/>
            <a:endCxn id="829443" idx="5"/>
          </p:cNvCxnSpPr>
          <p:nvPr/>
        </p:nvCxnSpPr>
        <p:spPr bwMode="auto">
          <a:xfrm rot="16200000" flipV="1">
            <a:off x="1047966" y="1358964"/>
            <a:ext cx="1342056" cy="2334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CC00"/>
            </a:solidFill>
            <a:round/>
            <a:headEnd type="triangle" w="med" len="med"/>
            <a:tailEnd/>
          </a:ln>
        </p:spPr>
      </p:cxnSp>
      <p:sp>
        <p:nvSpPr>
          <p:cNvPr id="829475" name="Text Box 35"/>
          <p:cNvSpPr txBox="1">
            <a:spLocks noChangeAspect="1" noChangeArrowheads="1"/>
          </p:cNvSpPr>
          <p:nvPr/>
        </p:nvSpPr>
        <p:spPr bwMode="auto">
          <a:xfrm>
            <a:off x="4929190" y="2786058"/>
            <a:ext cx="45624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34" tIns="50379" rIns="19834" bIns="50379">
            <a:spAutoFit/>
          </a:bodyPr>
          <a:lstStyle/>
          <a:p>
            <a:pPr marL="587375" lvl="1" indent="-292100" defTabSz="1008063"/>
            <a:r>
              <a:rPr lang="en-US" sz="2000" b="1" dirty="0">
                <a:solidFill>
                  <a:srgbClr val="A50021"/>
                </a:solidFill>
                <a:latin typeface="Arial" charset="0"/>
              </a:rPr>
              <a:t>37+ Remove generalizations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36 </a:t>
            </a:r>
            <a:r>
              <a:rPr lang="en-US" sz="2000" b="1" dirty="0" err="1">
                <a:solidFill>
                  <a:srgbClr val="6666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 sets (with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03 </a:t>
            </a:r>
            <a:r>
              <a:rPr lang="en-US" sz="2000" b="1" dirty="0" err="1">
                <a:solidFill>
                  <a:srgbClr val="99CC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 sets (with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24 </a:t>
            </a:r>
            <a:r>
              <a:rPr lang="en-US" sz="2000" b="1" dirty="0" err="1">
                <a:solidFill>
                  <a:srgbClr val="FF66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 structures (flatten)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06 </a:t>
            </a:r>
            <a:r>
              <a:rPr lang="en-US" sz="2000" b="1" dirty="0" err="1">
                <a:solidFill>
                  <a:srgbClr val="66FF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 structures (TT &amp;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01 </a:t>
            </a:r>
            <a:r>
              <a:rPr lang="en-US" sz="2000" b="1" dirty="0" err="1">
                <a:solidFill>
                  <a:srgbClr val="33CC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 structures (TT &amp;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43 FKs for references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29 Tables for typed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9933"/>
                </a:solidFill>
                <a:latin typeface="Arial" charset="0"/>
              </a:rPr>
              <a:t>30 Typed tables for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CC00FF"/>
                </a:solidFill>
                <a:latin typeface="Arial" charset="0"/>
              </a:rPr>
              <a:t>13 References for FK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003366"/>
                </a:solidFill>
                <a:latin typeface="Arial" charset="0"/>
              </a:rPr>
              <a:t>31 Nest referenced classes</a:t>
            </a:r>
          </a:p>
          <a:p>
            <a:pPr marL="587375" lvl="1" indent="-292100" defTabSz="1008063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off-line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drawbacks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highly</a:t>
            </a:r>
            <a:r>
              <a:rPr lang="it-IT" dirty="0" smtClean="0"/>
              <a:t> </a:t>
            </a:r>
            <a:r>
              <a:rPr lang="it-IT" dirty="0" err="1" smtClean="0"/>
              <a:t>inefficient</a:t>
            </a:r>
            <a:r>
              <a:rPr lang="it-IT" dirty="0" smtClean="0"/>
              <a:t>,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requires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moved</a:t>
            </a:r>
            <a:r>
              <a:rPr lang="it-IT" dirty="0" smtClean="0"/>
              <a:t> back and </a:t>
            </a:r>
            <a:r>
              <a:rPr lang="it-IT" dirty="0" err="1" smtClean="0"/>
              <a:t>forth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data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endParaRPr lang="it-IT" dirty="0" smtClean="0"/>
          </a:p>
          <a:p>
            <a:r>
              <a:rPr lang="it-IT" dirty="0" smtClean="0"/>
              <a:t>A "</a:t>
            </a:r>
            <a:r>
              <a:rPr lang="it-IT" dirty="0" err="1" smtClean="0"/>
              <a:t>run-time</a:t>
            </a:r>
            <a:r>
              <a:rPr lang="it-IT" dirty="0" smtClean="0"/>
              <a:t>"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57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run-time</a:t>
            </a:r>
            <a:r>
              <a:rPr lang="it-IT" dirty="0" smtClean="0"/>
              <a:t> alternative: </a:t>
            </a:r>
            <a:r>
              <a:rPr lang="it-IT" dirty="0" err="1" smtClean="0"/>
              <a:t>generating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feature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generate,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traslation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r>
              <a:rPr lang="it-IT" dirty="0" smtClean="0"/>
              <a:t>, </a:t>
            </a:r>
            <a:r>
              <a:rPr lang="it-IT" dirty="0" err="1" smtClean="0"/>
              <a:t>executable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r>
              <a:rPr lang="it-IT" dirty="0" smtClean="0"/>
              <a:t> </a:t>
            </a:r>
            <a:r>
              <a:rPr lang="it-IT" dirty="0" err="1" smtClean="0"/>
              <a:t>defining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r>
              <a:rPr lang="it-IT" dirty="0" smtClean="0"/>
              <a:t> </a:t>
            </a:r>
            <a:r>
              <a:rPr lang="it-IT" dirty="0" err="1" smtClean="0"/>
              <a:t>representing</a:t>
            </a:r>
            <a:r>
              <a:rPr lang="it-IT" dirty="0" smtClean="0"/>
              <a:t> the target schema.</a:t>
            </a:r>
          </a:p>
          <a:p>
            <a:r>
              <a:rPr lang="it-IT" dirty="0" err="1" smtClean="0"/>
              <a:t>How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schema </a:t>
            </a:r>
            <a:r>
              <a:rPr lang="it-IT" dirty="0" err="1" smtClean="0"/>
              <a:t>rules</a:t>
            </a:r>
            <a:r>
              <a:rPr lang="it-IT" dirty="0" smtClean="0"/>
              <a:t> under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endParaRPr lang="it-IT" dirty="0" smtClean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58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Runtime</a:t>
            </a:r>
            <a:r>
              <a:rPr lang="it-IT" dirty="0" smtClean="0"/>
              <a:t> </a:t>
            </a:r>
            <a:r>
              <a:rPr lang="it-IT" dirty="0" err="1" smtClean="0"/>
              <a:t>translation</a:t>
            </a:r>
            <a:r>
              <a:rPr lang="it-IT" dirty="0" smtClean="0"/>
              <a:t> procedure</a:t>
            </a:r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714348" y="1428736"/>
            <a:ext cx="8286808" cy="4429156"/>
            <a:chOff x="714348" y="1428736"/>
            <a:chExt cx="8286808" cy="4429156"/>
          </a:xfrm>
        </p:grpSpPr>
        <p:sp>
          <p:nvSpPr>
            <p:cNvPr id="4" name="Rettangolo 3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" name="Disco magnetico 9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" name="Disco magnetico 10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357422" y="292893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Views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571604" y="4500570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 smtClean="0"/>
                <a:t>DB</a:t>
              </a:r>
              <a:endParaRPr lang="it-IT" sz="28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286644" y="4500570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/>
                <a:t>Supermodel</a:t>
              </a:r>
              <a:endParaRPr lang="it-IT" sz="20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5143504" y="457200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Schema</a:t>
              </a:r>
            </a:p>
            <a:p>
              <a:r>
                <a:rPr lang="it-IT" dirty="0" err="1" smtClean="0"/>
                <a:t>Importer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214942" y="2928934"/>
              <a:ext cx="1500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View</a:t>
              </a:r>
              <a:endParaRPr lang="it-IT" sz="1600" dirty="0" smtClean="0"/>
            </a:p>
            <a:p>
              <a:r>
                <a:rPr lang="it-IT" sz="1600" dirty="0" err="1" smtClean="0"/>
                <a:t>Generator</a:t>
              </a:r>
              <a:endParaRPr lang="it-IT" sz="16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6929454" y="2304628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Translator</a:t>
              </a:r>
              <a:endParaRPr lang="it-IT" sz="16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000628" y="5357826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MIDST</a:t>
              </a:r>
              <a:endParaRPr lang="it-IT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857224" y="5357826"/>
              <a:ext cx="3000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Operational</a:t>
              </a:r>
              <a:r>
                <a:rPr lang="it-IT" dirty="0" smtClean="0"/>
                <a:t> System</a:t>
              </a:r>
              <a:endParaRPr lang="it-IT" dirty="0"/>
            </a:p>
          </p:txBody>
        </p:sp>
        <p:cxnSp>
          <p:nvCxnSpPr>
            <p:cNvPr id="21" name="Connettore 2 20"/>
            <p:cNvCxnSpPr>
              <a:stCxn id="6" idx="2"/>
              <a:endCxn id="11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3"/>
              <a:endCxn id="11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stCxn id="9" idx="3"/>
              <a:endCxn id="16" idx="1"/>
            </p:cNvCxnSpPr>
            <p:nvPr/>
          </p:nvCxnSpPr>
          <p:spPr>
            <a:xfrm>
              <a:off x="3500430" y="3178967"/>
              <a:ext cx="1714512" cy="42355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stCxn id="15" idx="1"/>
              <a:endCxn id="10" idx="4"/>
            </p:cNvCxnSpPr>
            <p:nvPr/>
          </p:nvCxnSpPr>
          <p:spPr>
            <a:xfrm rot="10800000">
              <a:off x="2928926" y="4572009"/>
              <a:ext cx="2214578" cy="415499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9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/>
            <p:cNvSpPr txBox="1"/>
            <p:nvPr/>
          </p:nvSpPr>
          <p:spPr>
            <a:xfrm>
              <a:off x="2428860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target schema S</a:t>
              </a:r>
              <a:r>
                <a:rPr lang="it-IT" sz="1600" baseline="-25000" dirty="0" smtClean="0"/>
                <a:t>t</a:t>
              </a:r>
              <a:endParaRPr lang="it-IT" sz="1600" baseline="-25000" dirty="0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785786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source schema </a:t>
              </a:r>
              <a:r>
                <a:rPr lang="it-IT" sz="1600" dirty="0" err="1" smtClean="0"/>
                <a:t>S</a:t>
              </a:r>
              <a:r>
                <a:rPr lang="it-IT" sz="1600" baseline="-25000" dirty="0" err="1" smtClean="0"/>
                <a:t>s</a:t>
              </a:r>
              <a:endParaRPr lang="it-IT" sz="1600" baseline="-25000" dirty="0"/>
            </a:p>
          </p:txBody>
        </p:sp>
      </p:grp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59</a:t>
            </a:fld>
            <a:endParaRPr lang="it-IT"/>
          </a:p>
        </p:txBody>
      </p:sp>
      <p:sp>
        <p:nvSpPr>
          <p:cNvPr id="30" name="Segnaposto piè di pagina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D164-876C-468C-AD7B-18CB5BD3312F}" type="slidenum">
              <a:rPr lang="it-IT"/>
              <a:pPr/>
              <a:t>6</a:t>
            </a:fld>
            <a:endParaRPr lang="it-IT"/>
          </a:p>
        </p:txBody>
      </p:sp>
      <p:pic>
        <p:nvPicPr>
          <p:cNvPr id="794626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688" y="4284663"/>
            <a:ext cx="830103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3</a:t>
            </a:r>
          </a:p>
        </p:txBody>
      </p:sp>
      <p:sp>
        <p:nvSpPr>
          <p:cNvPr id="794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  <a:endParaRPr lang="it-IT" sz="1800" dirty="0" smtClean="0"/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sz="1800" b="1" dirty="0" err="1" smtClean="0">
                <a:solidFill>
                  <a:schemeClr val="accent2"/>
                </a:solidFill>
              </a:rPr>
              <a:t>not</a:t>
            </a:r>
            <a:endParaRPr lang="it-IT" sz="1800" dirty="0"/>
          </a:p>
        </p:txBody>
      </p:sp>
      <p:pic>
        <p:nvPicPr>
          <p:cNvPr id="79462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30" name="Oval 6"/>
          <p:cNvSpPr>
            <a:spLocks noChangeArrowheads="1"/>
          </p:cNvSpPr>
          <p:nvPr/>
        </p:nvSpPr>
        <p:spPr bwMode="auto">
          <a:xfrm>
            <a:off x="3997325" y="4868863"/>
            <a:ext cx="642938" cy="115252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1" name="Oval 7"/>
          <p:cNvSpPr>
            <a:spLocks noChangeArrowheads="1"/>
          </p:cNvSpPr>
          <p:nvPr/>
        </p:nvSpPr>
        <p:spPr bwMode="auto">
          <a:xfrm>
            <a:off x="5292725" y="5157788"/>
            <a:ext cx="498475" cy="7191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2" name="Oval 8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3" name="Oval 9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4292600"/>
            <a:ext cx="5545137" cy="1944688"/>
            <a:chOff x="385" y="2704"/>
            <a:chExt cx="3493" cy="1225"/>
          </a:xfrm>
        </p:grpSpPr>
        <p:sp>
          <p:nvSpPr>
            <p:cNvPr id="794635" name="Oval 11"/>
            <p:cNvSpPr>
              <a:spLocks noChangeArrowheads="1"/>
            </p:cNvSpPr>
            <p:nvPr/>
          </p:nvSpPr>
          <p:spPr bwMode="auto">
            <a:xfrm>
              <a:off x="385" y="2704"/>
              <a:ext cx="726" cy="1225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4636" name="Oval 12"/>
            <p:cNvSpPr>
              <a:spLocks noChangeArrowheads="1"/>
            </p:cNvSpPr>
            <p:nvPr/>
          </p:nvSpPr>
          <p:spPr bwMode="auto">
            <a:xfrm>
              <a:off x="3152" y="2976"/>
              <a:ext cx="726" cy="817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0" grpId="0" animBg="1"/>
      <p:bldP spid="794631" grpId="0" animBg="1"/>
      <p:bldP spid="794632" grpId="0" animBg="1"/>
      <p:bldP spid="79463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err="1" smtClean="0"/>
              <a:t>Run-time</a:t>
            </a:r>
            <a:r>
              <a:rPr lang="it-IT" dirty="0" smtClean="0"/>
              <a:t> vs off-line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60</a:t>
            </a:fld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4071934" y="1071546"/>
            <a:ext cx="4572032" cy="2428892"/>
            <a:chOff x="857224" y="1643050"/>
            <a:chExt cx="7786742" cy="4071966"/>
          </a:xfrm>
        </p:grpSpPr>
        <p:sp>
          <p:nvSpPr>
            <p:cNvPr id="6" name="Rettangolo 5"/>
            <p:cNvSpPr/>
            <p:nvPr/>
          </p:nvSpPr>
          <p:spPr bwMode="auto">
            <a:xfrm>
              <a:off x="857224" y="1643050"/>
              <a:ext cx="2643206" cy="3786214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Disco magnetico 7"/>
            <p:cNvSpPr/>
            <p:nvPr/>
          </p:nvSpPr>
          <p:spPr bwMode="auto">
            <a:xfrm>
              <a:off x="1000100" y="3786190"/>
              <a:ext cx="1785950" cy="85725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4643438" y="1643050"/>
              <a:ext cx="4000528" cy="4071966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Disco magnetico 9"/>
            <p:cNvSpPr/>
            <p:nvPr/>
          </p:nvSpPr>
          <p:spPr bwMode="auto">
            <a:xfrm>
              <a:off x="6643702" y="4000504"/>
              <a:ext cx="1785950" cy="128588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857224" y="4857760"/>
              <a:ext cx="2662263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Systems</a:t>
              </a:r>
              <a:endParaRPr lang="it-IT" sz="120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786314" y="5000637"/>
              <a:ext cx="1203289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6858016" y="2143116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15" name="Rettangolo 14"/>
            <p:cNvSpPr/>
            <p:nvPr/>
          </p:nvSpPr>
          <p:spPr bwMode="auto">
            <a:xfrm>
              <a:off x="5000628" y="2571744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5000628" y="3786190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Connettore 2 17"/>
            <p:cNvCxnSpPr>
              <a:stCxn id="13" idx="2"/>
            </p:cNvCxnSpPr>
            <p:nvPr/>
          </p:nvCxnSpPr>
          <p:spPr bwMode="auto">
            <a:xfrm rot="5400000">
              <a:off x="7000892" y="3429000"/>
              <a:ext cx="114300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miter lim="800000"/>
              <a:headEnd type="arrow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16" idx="3"/>
            </p:cNvCxnSpPr>
            <p:nvPr/>
          </p:nvCxnSpPr>
          <p:spPr bwMode="auto">
            <a:xfrm>
              <a:off x="6429388" y="4143380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endCxn id="16" idx="1"/>
            </p:cNvCxnSpPr>
            <p:nvPr/>
          </p:nvCxnSpPr>
          <p:spPr bwMode="auto">
            <a:xfrm>
              <a:off x="3500430" y="4143380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15" idx="3"/>
            </p:cNvCxnSpPr>
            <p:nvPr/>
          </p:nvCxnSpPr>
          <p:spPr bwMode="auto">
            <a:xfrm>
              <a:off x="6429388" y="2928934"/>
              <a:ext cx="857256" cy="107157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0" name="Connettore 2 29"/>
            <p:cNvCxnSpPr>
              <a:stCxn id="15" idx="1"/>
            </p:cNvCxnSpPr>
            <p:nvPr/>
          </p:nvCxnSpPr>
          <p:spPr bwMode="auto">
            <a:xfrm rot="10800000">
              <a:off x="3500430" y="2928934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32" name="CasellaDiTesto 31"/>
            <p:cNvSpPr txBox="1"/>
            <p:nvPr/>
          </p:nvSpPr>
          <p:spPr>
            <a:xfrm>
              <a:off x="6929454" y="2285992"/>
              <a:ext cx="1383840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Translator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143504" y="3929066"/>
              <a:ext cx="122658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Importer</a:t>
              </a:r>
              <a:endParaRPr lang="it-IT" sz="1100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5143504" y="2714621"/>
              <a:ext cx="1229498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Exporter</a:t>
              </a:r>
              <a:endParaRPr lang="it-IT" sz="11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6858016" y="4643445"/>
              <a:ext cx="157021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40" name="Disco magnetico 39"/>
            <p:cNvSpPr/>
            <p:nvPr/>
          </p:nvSpPr>
          <p:spPr bwMode="auto">
            <a:xfrm>
              <a:off x="2357422" y="2643182"/>
              <a:ext cx="914400" cy="612648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Disco magnetico 40"/>
            <p:cNvSpPr/>
            <p:nvPr/>
          </p:nvSpPr>
          <p:spPr bwMode="auto">
            <a:xfrm>
              <a:off x="1142976" y="1857364"/>
              <a:ext cx="914400" cy="121444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1571605" y="4143381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2571736" y="2857496"/>
              <a:ext cx="693669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50" dirty="0" smtClean="0"/>
                <a:t>DB</a:t>
              </a:r>
              <a:endParaRPr lang="it-IT" sz="105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214282" y="3143248"/>
            <a:ext cx="5143504" cy="3143272"/>
            <a:chOff x="714348" y="1428736"/>
            <a:chExt cx="8286808" cy="4429156"/>
          </a:xfrm>
        </p:grpSpPr>
        <p:sp>
          <p:nvSpPr>
            <p:cNvPr id="33" name="Rettangolo 32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7" name="Disco magnetico 46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8" name="Disco magnetico 47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2357422" y="2928934"/>
              <a:ext cx="1071571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Views</a:t>
              </a:r>
              <a:endParaRPr lang="it-IT" sz="1200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1571604" y="4500569"/>
              <a:ext cx="714380" cy="810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DB</a:t>
              </a:r>
              <a:endParaRPr lang="it-IT" sz="1400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7286644" y="4500569"/>
              <a:ext cx="1571636" cy="405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5143505" y="4572007"/>
              <a:ext cx="13573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Schema</a:t>
              </a:r>
            </a:p>
            <a:p>
              <a:r>
                <a:rPr lang="it-IT" sz="1200" dirty="0" err="1" smtClean="0"/>
                <a:t>Importer</a:t>
              </a:r>
              <a:endParaRPr lang="it-IT" sz="1200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5214943" y="2928934"/>
              <a:ext cx="1500198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View</a:t>
              </a:r>
              <a:endParaRPr lang="it-IT" sz="1000" dirty="0" smtClean="0"/>
            </a:p>
            <a:p>
              <a:r>
                <a:rPr lang="it-IT" sz="1000" dirty="0" err="1" smtClean="0"/>
                <a:t>Generator</a:t>
              </a:r>
              <a:endParaRPr lang="it-IT" sz="1000" dirty="0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6929455" y="2304629"/>
              <a:ext cx="1143009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Translator</a:t>
              </a:r>
              <a:endParaRPr lang="it-IT" sz="1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5000628" y="5357826"/>
              <a:ext cx="1285883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857224" y="5357826"/>
              <a:ext cx="3000395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System</a:t>
              </a:r>
              <a:endParaRPr lang="it-IT" sz="1200" dirty="0"/>
            </a:p>
          </p:txBody>
        </p:sp>
        <p:cxnSp>
          <p:nvCxnSpPr>
            <p:cNvPr id="57" name="Connettore 2 56"/>
            <p:cNvCxnSpPr>
              <a:stCxn id="38" idx="2"/>
              <a:endCxn id="48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2 57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2 58"/>
            <p:cNvCxnSpPr>
              <a:stCxn id="45" idx="3"/>
              <a:endCxn id="48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2 59"/>
            <p:cNvCxnSpPr>
              <a:stCxn id="46" idx="3"/>
              <a:endCxn id="53" idx="1"/>
            </p:cNvCxnSpPr>
            <p:nvPr/>
          </p:nvCxnSpPr>
          <p:spPr>
            <a:xfrm>
              <a:off x="3500429" y="3178968"/>
              <a:ext cx="1714514" cy="60052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/>
            <p:cNvCxnSpPr>
              <a:stCxn id="52" idx="1"/>
              <a:endCxn id="47" idx="4"/>
            </p:cNvCxnSpPr>
            <p:nvPr/>
          </p:nvCxnSpPr>
          <p:spPr>
            <a:xfrm rot="10800000">
              <a:off x="2928929" y="4572009"/>
              <a:ext cx="2214577" cy="35779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>
              <a:stCxn id="46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2 62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sellaDiTesto 63"/>
            <p:cNvSpPr txBox="1"/>
            <p:nvPr/>
          </p:nvSpPr>
          <p:spPr>
            <a:xfrm>
              <a:off x="2428860" y="1428736"/>
              <a:ext cx="127796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target schema </a:t>
              </a:r>
              <a:endParaRPr lang="it-IT" sz="1000" baseline="-25000" dirty="0"/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785787" y="1428736"/>
              <a:ext cx="130970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source schema </a:t>
              </a:r>
              <a:endParaRPr lang="it-IT" sz="10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key idea in the procedure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MIDST </a:t>
            </a:r>
            <a:r>
              <a:rPr lang="it-IT" dirty="0" err="1" smtClean="0"/>
              <a:t>metaconstructs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play in the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rapresentation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Three </a:t>
            </a:r>
            <a:r>
              <a:rPr lang="it-IT" dirty="0" err="1" smtClean="0"/>
              <a:t>categories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Container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structured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Tables in relational model</a:t>
            </a:r>
          </a:p>
          <a:p>
            <a:pPr lvl="2"/>
            <a:r>
              <a:rPr lang="en-US" dirty="0" smtClean="0"/>
              <a:t>Classes in the OO </a:t>
            </a:r>
            <a:r>
              <a:rPr lang="en-US" dirty="0" smtClean="0"/>
              <a:t>model</a:t>
            </a:r>
            <a:endParaRPr lang="it-IT" dirty="0" smtClean="0"/>
          </a:p>
          <a:p>
            <a:pPr lvl="1"/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elements </a:t>
            </a:r>
            <a:r>
              <a:rPr lang="en-US" dirty="0" smtClean="0"/>
              <a:t>of Container Constructs</a:t>
            </a:r>
          </a:p>
          <a:p>
            <a:pPr lvl="2"/>
            <a:r>
              <a:rPr lang="en-US" dirty="0" smtClean="0"/>
              <a:t>Columns in relational model</a:t>
            </a:r>
          </a:p>
          <a:p>
            <a:pPr lvl="2"/>
            <a:r>
              <a:rPr lang="en-US" dirty="0" smtClean="0"/>
              <a:t>Attributes in the ER </a:t>
            </a:r>
            <a:r>
              <a:rPr lang="en-US" dirty="0" smtClean="0"/>
              <a:t>model</a:t>
            </a:r>
            <a:endParaRPr lang="it-IT" dirty="0" smtClean="0"/>
          </a:p>
          <a:p>
            <a:pPr lvl="1"/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: </a:t>
            </a:r>
            <a:r>
              <a:rPr lang="it-IT" dirty="0" err="1" smtClean="0"/>
              <a:t>essentially</a:t>
            </a:r>
            <a:r>
              <a:rPr lang="it-IT" dirty="0" smtClean="0"/>
              <a:t> </a:t>
            </a:r>
            <a:r>
              <a:rPr lang="it-IT" dirty="0" err="1" smtClean="0"/>
              <a:t>specify</a:t>
            </a:r>
            <a:r>
              <a:rPr lang="it-IT" dirty="0" smtClean="0"/>
              <a:t> </a:t>
            </a:r>
            <a:r>
              <a:rPr lang="it-IT" dirty="0" err="1" smtClean="0"/>
              <a:t>constraints</a:t>
            </a:r>
            <a:endParaRPr lang="it-IT" dirty="0" smtClean="0"/>
          </a:p>
          <a:p>
            <a:pPr lvl="2"/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Container </a:t>
            </a:r>
            <a:r>
              <a:rPr lang="it-IT" dirty="0" smtClean="0"/>
              <a:t>generation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3900486" cy="451944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 smtClean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 smtClean="0"/>
              <a:t>SM_Abstract</a:t>
            </a:r>
            <a:r>
              <a:rPr lang="en-US" sz="1800" dirty="0" smtClean="0"/>
              <a:t> </a:t>
            </a:r>
            <a:r>
              <a:rPr lang="en-US" sz="1800" dirty="0"/>
              <a:t>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</a:t>
            </a:r>
            <a:r>
              <a:rPr lang="en-US" sz="1800" dirty="0" smtClean="0"/>
              <a:t>;</a:t>
            </a:r>
          </a:p>
          <a:p>
            <a:pPr>
              <a:buFontTx/>
              <a:buNone/>
            </a:pPr>
            <a:endParaRPr lang="it-IT" sz="1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929322" y="4214818"/>
            <a:ext cx="1428760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6373384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5929322" y="1928802"/>
            <a:ext cx="142876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n-lt"/>
              </a:rPr>
              <a:t>EMP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62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EDBT 2009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86314" y="3000372"/>
            <a:ext cx="3786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ENG2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15074" y="428625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</a:t>
            </a:r>
          </a:p>
          <a:p>
            <a:pPr lvl="1">
              <a:buNone/>
            </a:pPr>
            <a:r>
              <a:rPr lang="it-IT" dirty="0" smtClean="0"/>
              <a:t>OID: SK4(</a:t>
            </a:r>
            <a:r>
              <a:rPr lang="it-IT" dirty="0" err="1" smtClean="0"/>
              <a:t>oid</a:t>
            </a:r>
            <a:r>
              <a:rPr lang="it-IT" dirty="0" smtClean="0"/>
              <a:t>, </a:t>
            </a:r>
            <a:r>
              <a:rPr lang="it-IT" dirty="0" err="1" smtClean="0"/>
              <a:t>lexOID</a:t>
            </a:r>
            <a:r>
              <a:rPr lang="it-IT" dirty="0" smtClean="0"/>
              <a:t>),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IsIdenfier</a:t>
            </a:r>
            <a:r>
              <a:rPr lang="it-IT" dirty="0" smtClean="0"/>
              <a:t>: false,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SK0(</a:t>
            </a:r>
            <a:r>
              <a:rPr lang="it-IT" dirty="0" err="1" smtClean="0"/>
              <a:t>absOID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) &lt;-</a:t>
            </a:r>
          </a:p>
          <a:p>
            <a:pPr>
              <a:buNone/>
            </a:pPr>
            <a:r>
              <a:rPr lang="it-IT" dirty="0" err="1" smtClean="0"/>
              <a:t>AbstractAttribute</a:t>
            </a:r>
            <a:r>
              <a:rPr lang="it-IT" dirty="0" smtClean="0"/>
              <a:t> ( OID: </a:t>
            </a:r>
            <a:r>
              <a:rPr lang="it-IT" dirty="0" err="1" smtClean="0"/>
              <a:t>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</a:t>
            </a:r>
            <a:r>
              <a:rPr lang="it-IT" dirty="0" err="1" smtClean="0"/>
              <a:t>absOID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abstractToOID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 </a:t>
            </a:r>
          </a:p>
          <a:p>
            <a:pPr lvl="1">
              <a:buNone/>
            </a:pPr>
            <a:r>
              <a:rPr lang="it-IT" dirty="0" smtClean="0"/>
              <a:t>OID: </a:t>
            </a:r>
            <a:r>
              <a:rPr lang="it-IT" dirty="0" err="1" smtClean="0"/>
              <a:t>lexOID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IsIdentifier</a:t>
            </a:r>
            <a:r>
              <a:rPr lang="it-IT" dirty="0" smtClean="0"/>
              <a:t>: </a:t>
            </a:r>
            <a:r>
              <a:rPr lang="it-IT" dirty="0" err="1" smtClean="0"/>
              <a:t>true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Content</a:t>
            </a:r>
            <a:r>
              <a:rPr lang="it-IT" dirty="0" smtClean="0"/>
              <a:t> generation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486400" y="2171688"/>
            <a:ext cx="1300178" cy="1588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er 7"/>
          <p:cNvSpPr/>
          <p:nvPr/>
        </p:nvSpPr>
        <p:spPr>
          <a:xfrm>
            <a:off x="5715008" y="1714488"/>
            <a:ext cx="914400" cy="914400"/>
          </a:xfrm>
          <a:prstGeom prst="mathMultiply">
            <a:avLst>
              <a:gd name="adj1" fmla="val 518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786578" y="4214818"/>
            <a:ext cx="785818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72000" y="4214818"/>
            <a:ext cx="1571636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0069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000760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2945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4572000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latin typeface="+mn-lt"/>
              </a:rPr>
              <a:t>EMP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6786578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63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EDBT 2009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4572000" y="2928934"/>
            <a:ext cx="4286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ENGOID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, EMPOID,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ENG;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000628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858016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3" grpId="1" animBg="1"/>
      <p:bldP spid="16" grpId="0" animBg="1"/>
      <p:bldP spid="2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Three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endParaRPr lang="it-IT" dirty="0" smtClean="0"/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SQL-views</a:t>
            </a:r>
            <a:endParaRPr lang="it-IT" dirty="0" smtClean="0"/>
          </a:p>
          <a:p>
            <a:pPr lvl="1"/>
            <a:r>
              <a:rPr lang="it-IT" dirty="0" smtClean="0"/>
              <a:t>System </a:t>
            </a:r>
            <a:r>
              <a:rPr lang="it-IT" dirty="0" err="1" smtClean="0"/>
              <a:t>specific</a:t>
            </a:r>
            <a:r>
              <a:rPr lang="it-IT" dirty="0" smtClean="0"/>
              <a:t> SQL </a:t>
            </a:r>
            <a:r>
              <a:rPr lang="it-IT" dirty="0" err="1" smtClean="0"/>
              <a:t>views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cope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smtClean="0"/>
              <a:t>SQL </a:t>
            </a:r>
            <a:r>
              <a:rPr lang="it-IT" dirty="0" err="1" smtClean="0"/>
              <a:t>versions</a:t>
            </a:r>
            <a:r>
              <a:rPr lang="it-IT" dirty="0" smtClean="0"/>
              <a:t> and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(XSD</a:t>
            </a:r>
            <a:r>
              <a:rPr lang="it-IT" dirty="0" smtClean="0"/>
              <a:t>) – work in progress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EDBT 2009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64</a:t>
            </a:fld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instantiaded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 bwMode="auto">
          <a:xfrm>
            <a:off x="2928926" y="1643050"/>
            <a:ext cx="3714776" cy="37862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ENG2_t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toEMP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REF(EMP2_t),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</a:t>
            </a: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...;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EMP2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EMP;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ENGOID,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ENG;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EDBT 2009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279A-1B1A-4350-8A4B-AA1F6BD2B87F}" type="slidenum">
              <a:rPr lang="it-IT"/>
              <a:pPr/>
              <a:t>66</a:t>
            </a:fld>
            <a:endParaRPr lang="it-IT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Issues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Automatic</a:t>
            </a:r>
            <a:r>
              <a:rPr lang="it-IT" dirty="0" smtClean="0"/>
              <a:t> schema and data </a:t>
            </a:r>
            <a:r>
              <a:rPr lang="it-IT" dirty="0" err="1" smtClean="0"/>
              <a:t>translation</a:t>
            </a:r>
            <a:endParaRPr lang="it-IT" dirty="0" smtClean="0"/>
          </a:p>
          <a:p>
            <a:pPr lvl="1"/>
            <a:r>
              <a:rPr lang="it-IT" dirty="0" smtClean="0"/>
              <a:t>Off-line and </a:t>
            </a:r>
            <a:r>
              <a:rPr lang="it-IT" dirty="0" err="1" smtClean="0"/>
              <a:t>run-time</a:t>
            </a:r>
            <a:endParaRPr lang="it-IT" dirty="0" smtClean="0"/>
          </a:p>
          <a:p>
            <a:r>
              <a:rPr lang="it-IT" dirty="0" err="1" smtClean="0"/>
              <a:t>Reasoning</a:t>
            </a:r>
            <a:r>
              <a:rPr lang="it-IT" dirty="0" smtClean="0"/>
              <a:t> </a:t>
            </a:r>
            <a:r>
              <a:rPr lang="it-IT" dirty="0"/>
              <a:t>on </a:t>
            </a:r>
            <a:r>
              <a:rPr lang="it-IT" dirty="0" err="1" smtClean="0"/>
              <a:t>translations</a:t>
            </a:r>
            <a:endParaRPr lang="it-IT" dirty="0" smtClean="0"/>
          </a:p>
          <a:p>
            <a:r>
              <a:rPr lang="it-IT" dirty="0" err="1" smtClean="0"/>
              <a:t>Additional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:</a:t>
            </a:r>
            <a:endParaRPr lang="it-IT" dirty="0"/>
          </a:p>
          <a:p>
            <a:pPr lvl="1"/>
            <a:r>
              <a:rPr lang="it-IT" dirty="0" err="1"/>
              <a:t>ModelGen</a:t>
            </a:r>
            <a:r>
              <a:rPr lang="it-IT" dirty="0"/>
              <a:t> in the </a:t>
            </a:r>
            <a:r>
              <a:rPr lang="it-IT" dirty="0" err="1"/>
              <a:t>model</a:t>
            </a:r>
            <a:r>
              <a:rPr lang="it-IT" dirty="0"/>
              <a:t> management scenario:</a:t>
            </a:r>
          </a:p>
          <a:p>
            <a:pPr lvl="2"/>
            <a:r>
              <a:rPr lang="it-IT" dirty="0" err="1"/>
              <a:t>Round-trip</a:t>
            </a:r>
            <a:r>
              <a:rPr lang="it-IT" dirty="0"/>
              <a:t> </a:t>
            </a:r>
            <a:r>
              <a:rPr lang="it-IT" dirty="0" err="1"/>
              <a:t>engineering</a:t>
            </a:r>
            <a:r>
              <a:rPr lang="it-IT" dirty="0"/>
              <a:t> (and more)</a:t>
            </a:r>
          </a:p>
          <a:p>
            <a:pPr lvl="1"/>
            <a:r>
              <a:rPr lang="it-IT" dirty="0" err="1"/>
              <a:t>Customization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endParaRPr lang="it-IT" dirty="0"/>
          </a:p>
          <a:p>
            <a:pPr lvl="1"/>
            <a:r>
              <a:rPr lang="it-IT" dirty="0" smtClean="0"/>
              <a:t>“</a:t>
            </a:r>
            <a:r>
              <a:rPr lang="it-IT" dirty="0" err="1"/>
              <a:t>Correctness</a:t>
            </a:r>
            <a:r>
              <a:rPr lang="it-IT" dirty="0"/>
              <a:t>” </a:t>
            </a:r>
            <a:r>
              <a:rPr lang="it-IT" dirty="0" err="1"/>
              <a:t>of</a:t>
            </a:r>
            <a:r>
              <a:rPr lang="it-IT" dirty="0"/>
              <a:t> data </a:t>
            </a:r>
            <a:r>
              <a:rPr lang="it-IT" dirty="0" err="1"/>
              <a:t>translation</a:t>
            </a:r>
            <a:r>
              <a:rPr lang="it-IT" dirty="0"/>
              <a:t> </a:t>
            </a:r>
            <a:r>
              <a:rPr lang="it-IT" dirty="0" err="1"/>
              <a:t>wrt</a:t>
            </a:r>
            <a:r>
              <a:rPr lang="it-IT" dirty="0"/>
              <a:t> schema </a:t>
            </a:r>
            <a:r>
              <a:rPr lang="it-IT" dirty="0" err="1"/>
              <a:t>translation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compare </a:t>
            </a:r>
            <a:r>
              <a:rPr lang="it-IT" dirty="0" err="1"/>
              <a:t>with</a:t>
            </a:r>
            <a:r>
              <a:rPr lang="it-IT" dirty="0"/>
              <a:t> data </a:t>
            </a:r>
            <a:r>
              <a:rPr lang="it-IT" dirty="0" err="1"/>
              <a:t>exchange</a:t>
            </a:r>
            <a:endParaRPr lang="it-IT" dirty="0"/>
          </a:p>
          <a:p>
            <a:pPr lvl="1"/>
            <a:r>
              <a:rPr lang="it-IT" dirty="0" err="1"/>
              <a:t>Schematic</a:t>
            </a:r>
            <a:r>
              <a:rPr lang="it-IT" dirty="0"/>
              <a:t> </a:t>
            </a:r>
            <a:r>
              <a:rPr lang="it-IT" dirty="0" err="1"/>
              <a:t>heterogeneity</a:t>
            </a:r>
            <a:r>
              <a:rPr lang="it-IT" dirty="0"/>
              <a:t> and </a:t>
            </a:r>
            <a:r>
              <a:rPr lang="it-IT" dirty="0" err="1"/>
              <a:t>semantic</a:t>
            </a:r>
            <a:r>
              <a:rPr lang="it-IT" dirty="0"/>
              <a:t> Web </a:t>
            </a:r>
            <a:r>
              <a:rPr lang="it-IT" dirty="0" err="1"/>
              <a:t>framework</a:t>
            </a:r>
            <a:r>
              <a:rPr lang="it-IT" dirty="0"/>
              <a:t>:</a:t>
            </a:r>
          </a:p>
          <a:p>
            <a:pPr lvl="2"/>
            <a:r>
              <a:rPr lang="it-IT" dirty="0" err="1" smtClean="0"/>
              <a:t>blurred</a:t>
            </a:r>
            <a:r>
              <a:rPr lang="it-IT" dirty="0" smtClean="0"/>
              <a:t> </a:t>
            </a:r>
            <a:r>
              <a:rPr lang="it-IT" dirty="0" err="1" smtClean="0"/>
              <a:t>distinction</a:t>
            </a:r>
            <a:r>
              <a:rPr lang="it-IT" dirty="0" smtClean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schemas</a:t>
            </a:r>
            <a:r>
              <a:rPr lang="it-IT" dirty="0"/>
              <a:t> and </a:t>
            </a:r>
            <a:r>
              <a:rPr lang="it-IT" dirty="0" err="1" smtClean="0"/>
              <a:t>instances</a:t>
            </a:r>
            <a:r>
              <a:rPr lang="it-IT" dirty="0" smtClean="0"/>
              <a:t>?</a:t>
            </a:r>
            <a:endParaRPr lang="it-IT" dirty="0"/>
          </a:p>
          <a:p>
            <a:pPr lvl="1"/>
            <a:r>
              <a:rPr lang="it-IT" dirty="0" err="1"/>
              <a:t>Materialized</a:t>
            </a:r>
            <a:r>
              <a:rPr lang="it-IT" dirty="0"/>
              <a:t> </a:t>
            </a:r>
            <a:r>
              <a:rPr lang="it-IT" dirty="0" err="1"/>
              <a:t>Skolem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&amp; </a:t>
            </a:r>
            <a:r>
              <a:rPr lang="it-IT" dirty="0" err="1"/>
              <a:t>provenance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smtClean="0"/>
              <a:t>!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Additional</a:t>
            </a:r>
            <a:r>
              <a:rPr lang="it-IT" dirty="0" smtClean="0"/>
              <a:t> material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3110-8C4C-4E98-B60A-DCDF07594DB5}" type="slidenum">
              <a:rPr lang="it-IT"/>
              <a:pPr/>
              <a:t>69</a:t>
            </a:fld>
            <a:endParaRPr lang="it-IT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We have been doing this for a while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Initial work more than ten years ago (Atzeni &amp; Torlone, 1996)</a:t>
            </a:r>
          </a:p>
          <a:p>
            <a:r>
              <a:rPr lang="it-IT"/>
              <a:t>Major novelty recently (Atzeni, Cappellari &amp; Bernstein, 2006; Atzeni, Cappellari &amp; Gianforme, 2007)</a:t>
            </a:r>
          </a:p>
          <a:p>
            <a:pPr lvl="1"/>
            <a:r>
              <a:rPr lang="it-IT"/>
              <a:t>translation of both schemas </a:t>
            </a:r>
            <a:r>
              <a:rPr lang="it-IT" b="1">
                <a:solidFill>
                  <a:schemeClr val="accent2"/>
                </a:solidFill>
              </a:rPr>
              <a:t>and data</a:t>
            </a:r>
          </a:p>
          <a:p>
            <a:pPr lvl="1"/>
            <a:r>
              <a:rPr lang="it-IT"/>
              <a:t>data-level translations generated automatically, from schema-level ones</a:t>
            </a:r>
          </a:p>
          <a:p>
            <a:endParaRPr lang="it-IT"/>
          </a:p>
          <a:p>
            <a:pPr lvl="1"/>
            <a:endParaRPr lang="it-IT"/>
          </a:p>
          <a:p>
            <a:pPr lvl="1">
              <a:buFontTx/>
              <a:buNone/>
            </a:pPr>
            <a:endParaRPr lang="it-IT"/>
          </a:p>
          <a:p>
            <a:pPr lvl="1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7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 (plus variants …)</a:t>
            </a:r>
            <a:endParaRPr lang="en-US" dirty="0"/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3429000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798730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798748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798751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7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20AC-7C66-40E8-B52B-0CC11AFD85D7}" type="slidenum">
              <a:rPr lang="it-IT"/>
              <a:pPr/>
              <a:t>70</a:t>
            </a:fld>
            <a:endParaRPr lang="it-IT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"An aggregation of lexicals for each abstract"</a:t>
            </a:r>
          </a:p>
        </p:txBody>
      </p:sp>
      <p:graphicFrame>
        <p:nvGraphicFramePr>
          <p:cNvPr id="620560" name="Group 16"/>
          <p:cNvGraphicFramePr>
            <a:graphicFrameLocks noGrp="1"/>
          </p:cNvGraphicFramePr>
          <p:nvPr/>
        </p:nvGraphicFramePr>
        <p:xfrm>
          <a:off x="179388" y="2124075"/>
          <a:ext cx="2736850" cy="15240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0588" name="Group 44"/>
          <p:cNvGraphicFramePr>
            <a:graphicFrameLocks noGrp="1"/>
          </p:cNvGraphicFramePr>
          <p:nvPr/>
        </p:nvGraphicFramePr>
        <p:xfrm>
          <a:off x="3059113" y="1989138"/>
          <a:ext cx="5989637" cy="1525588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675" name="Rectangle 131"/>
          <p:cNvSpPr>
            <a:spLocks noChangeArrowheads="1"/>
          </p:cNvSpPr>
          <p:nvPr/>
        </p:nvSpPr>
        <p:spPr bwMode="auto">
          <a:xfrm>
            <a:off x="468313" y="1141413"/>
            <a:ext cx="1109662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620676" name="Line 132"/>
          <p:cNvSpPr>
            <a:spLocks noChangeShapeType="1"/>
          </p:cNvSpPr>
          <p:nvPr/>
        </p:nvSpPr>
        <p:spPr bwMode="auto">
          <a:xfrm>
            <a:off x="1577975" y="12922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677" name="Oval 133"/>
          <p:cNvSpPr>
            <a:spLocks noChangeArrowheads="1"/>
          </p:cNvSpPr>
          <p:nvPr/>
        </p:nvSpPr>
        <p:spPr bwMode="auto">
          <a:xfrm>
            <a:off x="1763713" y="1217613"/>
            <a:ext cx="123825" cy="1492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678" name="Text Box 134"/>
          <p:cNvSpPr txBox="1">
            <a:spLocks noChangeArrowheads="1"/>
          </p:cNvSpPr>
          <p:nvPr/>
        </p:nvSpPr>
        <p:spPr bwMode="auto">
          <a:xfrm>
            <a:off x="1878013" y="11255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</a:t>
            </a:r>
            <a:r>
              <a:rPr lang="en-US" sz="1400">
                <a:solidFill>
                  <a:srgbClr val="000066"/>
                </a:solidFill>
                <a:latin typeface="Arial" charset="0"/>
              </a:rPr>
              <a:t>No</a:t>
            </a:r>
            <a:endParaRPr lang="it-IT"/>
          </a:p>
        </p:txBody>
      </p:sp>
      <p:sp>
        <p:nvSpPr>
          <p:cNvPr id="620679" name="Text Box 135"/>
          <p:cNvSpPr txBox="1">
            <a:spLocks noChangeArrowheads="1"/>
          </p:cNvSpPr>
          <p:nvPr/>
        </p:nvSpPr>
        <p:spPr bwMode="auto">
          <a:xfrm>
            <a:off x="1846263" y="13668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620680" name="Line 136"/>
          <p:cNvSpPr>
            <a:spLocks noChangeShapeType="1"/>
          </p:cNvSpPr>
          <p:nvPr/>
        </p:nvSpPr>
        <p:spPr bwMode="auto">
          <a:xfrm>
            <a:off x="1577975" y="1517650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681" name="Oval 137"/>
          <p:cNvSpPr>
            <a:spLocks noChangeArrowheads="1"/>
          </p:cNvSpPr>
          <p:nvPr/>
        </p:nvSpPr>
        <p:spPr bwMode="auto">
          <a:xfrm>
            <a:off x="1763713" y="1443038"/>
            <a:ext cx="123825" cy="1476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684" name="AutoShape 140"/>
          <p:cNvCxnSpPr>
            <a:cxnSpLocks noChangeShapeType="1"/>
            <a:stCxn id="620675" idx="2"/>
          </p:cNvCxnSpPr>
          <p:nvPr/>
        </p:nvCxnSpPr>
        <p:spPr bwMode="auto">
          <a:xfrm>
            <a:off x="1023938" y="1666875"/>
            <a:ext cx="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620726" name="Rectangle 182"/>
          <p:cNvSpPr>
            <a:spLocks noChangeArrowheads="1"/>
          </p:cNvSpPr>
          <p:nvPr/>
        </p:nvSpPr>
        <p:spPr bwMode="auto">
          <a:xfrm>
            <a:off x="796925" y="4625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0727" name="Rectangle 183"/>
          <p:cNvSpPr>
            <a:spLocks noChangeArrowheads="1"/>
          </p:cNvSpPr>
          <p:nvPr/>
        </p:nvSpPr>
        <p:spPr bwMode="auto">
          <a:xfrm>
            <a:off x="796925" y="4322763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0729" name="Rectangle 185"/>
          <p:cNvSpPr>
            <a:spLocks noChangeArrowheads="1"/>
          </p:cNvSpPr>
          <p:nvPr/>
        </p:nvSpPr>
        <p:spPr bwMode="auto">
          <a:xfrm>
            <a:off x="1735138" y="4625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Departments</a:t>
            </a:r>
          </a:p>
        </p:txBody>
      </p:sp>
      <p:sp>
        <p:nvSpPr>
          <p:cNvPr id="620730" name="Rectangle 186"/>
          <p:cNvSpPr>
            <a:spLocks noChangeArrowheads="1"/>
          </p:cNvSpPr>
          <p:nvPr/>
        </p:nvSpPr>
        <p:spPr bwMode="auto">
          <a:xfrm>
            <a:off x="179388" y="4625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0733" name="Rectangle 189"/>
          <p:cNvSpPr>
            <a:spLocks noChangeArrowheads="1"/>
          </p:cNvSpPr>
          <p:nvPr/>
        </p:nvSpPr>
        <p:spPr bwMode="auto">
          <a:xfrm>
            <a:off x="1735138" y="4322763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Employees</a:t>
            </a:r>
          </a:p>
        </p:txBody>
      </p:sp>
      <p:sp>
        <p:nvSpPr>
          <p:cNvPr id="620734" name="Rectangle 190"/>
          <p:cNvSpPr>
            <a:spLocks noChangeArrowheads="1"/>
          </p:cNvSpPr>
          <p:nvPr/>
        </p:nvSpPr>
        <p:spPr bwMode="auto">
          <a:xfrm>
            <a:off x="179388" y="432276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0740" name="Line 196"/>
          <p:cNvSpPr>
            <a:spLocks noChangeShapeType="1"/>
          </p:cNvSpPr>
          <p:nvPr/>
        </p:nvSpPr>
        <p:spPr bwMode="auto">
          <a:xfrm>
            <a:off x="179388" y="5232400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45" name="Line 201"/>
          <p:cNvSpPr>
            <a:spLocks noChangeShapeType="1"/>
          </p:cNvSpPr>
          <p:nvPr/>
        </p:nvSpPr>
        <p:spPr bwMode="auto">
          <a:xfrm>
            <a:off x="796925" y="5232400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48" name="Line 204"/>
          <p:cNvSpPr>
            <a:spLocks noChangeShapeType="1"/>
          </p:cNvSpPr>
          <p:nvPr/>
        </p:nvSpPr>
        <p:spPr bwMode="auto">
          <a:xfrm>
            <a:off x="1735138" y="5232400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53" name="Rectangle 209"/>
          <p:cNvSpPr>
            <a:spLocks noChangeArrowheads="1"/>
          </p:cNvSpPr>
          <p:nvPr/>
        </p:nvSpPr>
        <p:spPr bwMode="auto">
          <a:xfrm>
            <a:off x="4787900" y="1341438"/>
            <a:ext cx="38100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SM_AggregationOfLexicals(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#aggregationOID_1(OID),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  <a:sym typeface="Symbol" pitchFamily="18" charset="2"/>
              </a:rPr>
              <a:t>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SM_Abstract (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OID,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 ) ;</a:t>
            </a:r>
          </a:p>
        </p:txBody>
      </p:sp>
      <p:sp>
        <p:nvSpPr>
          <p:cNvPr id="620754" name="Oval 210"/>
          <p:cNvSpPr>
            <a:spLocks noChangeArrowheads="1"/>
          </p:cNvSpPr>
          <p:nvPr/>
        </p:nvSpPr>
        <p:spPr bwMode="auto">
          <a:xfrm>
            <a:off x="5789613" y="3322638"/>
            <a:ext cx="3603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5" name="Oval 211"/>
          <p:cNvSpPr>
            <a:spLocks noChangeArrowheads="1"/>
          </p:cNvSpPr>
          <p:nvPr/>
        </p:nvSpPr>
        <p:spPr bwMode="auto">
          <a:xfrm>
            <a:off x="5861050" y="1954213"/>
            <a:ext cx="3603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756" name="AutoShape 212"/>
          <p:cNvCxnSpPr>
            <a:cxnSpLocks noChangeShapeType="1"/>
            <a:stCxn id="620754" idx="0"/>
            <a:endCxn id="620755" idx="4"/>
          </p:cNvCxnSpPr>
          <p:nvPr/>
        </p:nvCxnSpPr>
        <p:spPr bwMode="auto">
          <a:xfrm flipV="1">
            <a:off x="5970588" y="2400300"/>
            <a:ext cx="71437" cy="908050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0757" name="Oval 213"/>
          <p:cNvSpPr>
            <a:spLocks noChangeArrowheads="1"/>
          </p:cNvSpPr>
          <p:nvPr/>
        </p:nvSpPr>
        <p:spPr bwMode="auto">
          <a:xfrm>
            <a:off x="5140325" y="1666875"/>
            <a:ext cx="577850" cy="3603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8" name="Oval 214"/>
          <p:cNvSpPr>
            <a:spLocks noChangeArrowheads="1"/>
          </p:cNvSpPr>
          <p:nvPr/>
        </p:nvSpPr>
        <p:spPr bwMode="auto">
          <a:xfrm>
            <a:off x="5718175" y="1593850"/>
            <a:ext cx="2808288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9" name="Oval 215"/>
          <p:cNvSpPr>
            <a:spLocks noChangeArrowheads="1"/>
          </p:cNvSpPr>
          <p:nvPr/>
        </p:nvSpPr>
        <p:spPr bwMode="auto">
          <a:xfrm>
            <a:off x="5645150" y="2962275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60" name="Oval 216"/>
          <p:cNvSpPr>
            <a:spLocks noChangeArrowheads="1"/>
          </p:cNvSpPr>
          <p:nvPr/>
        </p:nvSpPr>
        <p:spPr bwMode="auto">
          <a:xfrm>
            <a:off x="7734300" y="1666875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761" name="AutoShape 217"/>
          <p:cNvCxnSpPr>
            <a:cxnSpLocks noChangeShapeType="1"/>
            <a:stCxn id="620759" idx="7"/>
            <a:endCxn id="620760" idx="3"/>
          </p:cNvCxnSpPr>
          <p:nvPr/>
        </p:nvCxnSpPr>
        <p:spPr bwMode="auto">
          <a:xfrm flipV="1">
            <a:off x="6137275" y="2049463"/>
            <a:ext cx="1681163" cy="962025"/>
          </a:xfrm>
          <a:prstGeom prst="straightConnector1">
            <a:avLst/>
          </a:prstGeom>
          <a:noFill/>
          <a:ln w="28575">
            <a:solidFill>
              <a:srgbClr val="FF00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0764" name="Rectangle 220"/>
          <p:cNvSpPr>
            <a:spLocks noChangeArrowheads="1"/>
          </p:cNvSpPr>
          <p:nvPr/>
        </p:nvSpPr>
        <p:spPr bwMode="auto">
          <a:xfrm>
            <a:off x="796925" y="6657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65" name="Rectangle 221"/>
          <p:cNvSpPr>
            <a:spLocks noChangeArrowheads="1"/>
          </p:cNvSpPr>
          <p:nvPr/>
        </p:nvSpPr>
        <p:spPr bwMode="auto">
          <a:xfrm>
            <a:off x="1692275" y="6210300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302</a:t>
            </a:r>
          </a:p>
        </p:txBody>
      </p:sp>
      <p:sp>
        <p:nvSpPr>
          <p:cNvPr id="620769" name="Rectangle 225"/>
          <p:cNvSpPr>
            <a:spLocks noChangeArrowheads="1"/>
          </p:cNvSpPr>
          <p:nvPr/>
        </p:nvSpPr>
        <p:spPr bwMode="auto">
          <a:xfrm>
            <a:off x="642938" y="6210300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0770" name="Rectangle 226"/>
          <p:cNvSpPr>
            <a:spLocks noChangeArrowheads="1"/>
          </p:cNvSpPr>
          <p:nvPr/>
        </p:nvSpPr>
        <p:spPr bwMode="auto">
          <a:xfrm>
            <a:off x="1735138" y="6657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71" name="Rectangle 227"/>
          <p:cNvSpPr>
            <a:spLocks noChangeArrowheads="1"/>
          </p:cNvSpPr>
          <p:nvPr/>
        </p:nvSpPr>
        <p:spPr bwMode="auto">
          <a:xfrm>
            <a:off x="179388" y="6657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73" name="Rectangle 229"/>
          <p:cNvSpPr>
            <a:spLocks noChangeArrowheads="1"/>
          </p:cNvSpPr>
          <p:nvPr/>
        </p:nvSpPr>
        <p:spPr bwMode="auto">
          <a:xfrm>
            <a:off x="642938" y="5907088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0779" name="Line 235"/>
          <p:cNvSpPr>
            <a:spLocks noChangeShapeType="1"/>
          </p:cNvSpPr>
          <p:nvPr/>
        </p:nvSpPr>
        <p:spPr bwMode="auto">
          <a:xfrm>
            <a:off x="179388" y="6961188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84" name="Line 240"/>
          <p:cNvSpPr>
            <a:spLocks noChangeShapeType="1"/>
          </p:cNvSpPr>
          <p:nvPr/>
        </p:nvSpPr>
        <p:spPr bwMode="auto">
          <a:xfrm>
            <a:off x="796925" y="6961188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87" name="Line 243"/>
          <p:cNvSpPr>
            <a:spLocks noChangeShapeType="1"/>
          </p:cNvSpPr>
          <p:nvPr/>
        </p:nvSpPr>
        <p:spPr bwMode="auto">
          <a:xfrm>
            <a:off x="1735138" y="6961188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94" name="Oval 250"/>
          <p:cNvSpPr>
            <a:spLocks noChangeArrowheads="1"/>
          </p:cNvSpPr>
          <p:nvPr/>
        </p:nvSpPr>
        <p:spPr bwMode="auto">
          <a:xfrm>
            <a:off x="682625" y="5876925"/>
            <a:ext cx="576263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6" name="Oval 252"/>
          <p:cNvSpPr>
            <a:spLocks noChangeArrowheads="1"/>
          </p:cNvSpPr>
          <p:nvPr/>
        </p:nvSpPr>
        <p:spPr bwMode="auto">
          <a:xfrm>
            <a:off x="179388" y="4292600"/>
            <a:ext cx="5762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8" name="Oval 254"/>
          <p:cNvSpPr>
            <a:spLocks noChangeArrowheads="1"/>
          </p:cNvSpPr>
          <p:nvPr/>
        </p:nvSpPr>
        <p:spPr bwMode="auto">
          <a:xfrm>
            <a:off x="1692275" y="2709863"/>
            <a:ext cx="12239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9" name="Oval 255"/>
          <p:cNvSpPr>
            <a:spLocks noChangeArrowheads="1"/>
          </p:cNvSpPr>
          <p:nvPr/>
        </p:nvSpPr>
        <p:spPr bwMode="auto">
          <a:xfrm>
            <a:off x="1763713" y="4292600"/>
            <a:ext cx="12239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801" name="Oval 257"/>
          <p:cNvSpPr>
            <a:spLocks noChangeArrowheads="1"/>
          </p:cNvSpPr>
          <p:nvPr/>
        </p:nvSpPr>
        <p:spPr bwMode="auto">
          <a:xfrm>
            <a:off x="179388" y="5803900"/>
            <a:ext cx="2808287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65"/>
          <p:cNvGrpSpPr>
            <a:grpSpLocks/>
          </p:cNvGrpSpPr>
          <p:nvPr/>
        </p:nvGrpSpPr>
        <p:grpSpPr bwMode="auto">
          <a:xfrm>
            <a:off x="179388" y="3716338"/>
            <a:ext cx="2952750" cy="1225550"/>
            <a:chOff x="113" y="2341"/>
            <a:chExt cx="1860" cy="772"/>
          </a:xfrm>
        </p:grpSpPr>
        <p:sp>
          <p:nvSpPr>
            <p:cNvPr id="620741" name="Line 197"/>
            <p:cNvSpPr>
              <a:spLocks noChangeShapeType="1"/>
            </p:cNvSpPr>
            <p:nvPr/>
          </p:nvSpPr>
          <p:spPr bwMode="auto">
            <a:xfrm>
              <a:off x="113" y="3105"/>
              <a:ext cx="18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0805" name="Line 261"/>
            <p:cNvSpPr>
              <a:spLocks noChangeShapeType="1"/>
            </p:cNvSpPr>
            <p:nvPr/>
          </p:nvSpPr>
          <p:spPr bwMode="auto">
            <a:xfrm>
              <a:off x="111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264"/>
            <p:cNvGrpSpPr>
              <a:grpSpLocks/>
            </p:cNvGrpSpPr>
            <p:nvPr/>
          </p:nvGrpSpPr>
          <p:grpSpPr bwMode="auto">
            <a:xfrm>
              <a:off x="113" y="2341"/>
              <a:ext cx="1860" cy="772"/>
              <a:chOff x="113" y="2341"/>
              <a:chExt cx="1860" cy="772"/>
            </a:xfrm>
          </p:grpSpPr>
          <p:sp>
            <p:nvSpPr>
              <p:cNvPr id="620739" name="Line 195"/>
              <p:cNvSpPr>
                <a:spLocks noChangeShapeType="1"/>
              </p:cNvSpPr>
              <p:nvPr/>
            </p:nvSpPr>
            <p:spPr bwMode="auto">
              <a:xfrm>
                <a:off x="113" y="2914"/>
                <a:ext cx="18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" name="Group 258"/>
              <p:cNvGrpSpPr>
                <a:grpSpLocks/>
              </p:cNvGrpSpPr>
              <p:nvPr/>
            </p:nvGrpSpPr>
            <p:grpSpPr bwMode="auto">
              <a:xfrm>
                <a:off x="113" y="2341"/>
                <a:ext cx="1860" cy="382"/>
                <a:chOff x="113" y="2341"/>
                <a:chExt cx="1860" cy="382"/>
              </a:xfrm>
            </p:grpSpPr>
            <p:sp>
              <p:nvSpPr>
                <p:cNvPr id="620724" name="Rectangle 180"/>
                <p:cNvSpPr>
                  <a:spLocks noChangeArrowheads="1"/>
                </p:cNvSpPr>
                <p:nvPr/>
              </p:nvSpPr>
              <p:spPr bwMode="auto">
                <a:xfrm>
                  <a:off x="113" y="2341"/>
                  <a:ext cx="1860" cy="191"/>
                </a:xfrm>
                <a:prstGeom prst="rect">
                  <a:avLst/>
                </a:prstGeom>
                <a:solidFill>
                  <a:srgbClr val="AFD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SM-AggregationOfLexicals</a:t>
                  </a:r>
                </a:p>
              </p:txBody>
            </p:sp>
            <p:sp>
              <p:nvSpPr>
                <p:cNvPr id="620728" name="Rectangle 184"/>
                <p:cNvSpPr>
                  <a:spLocks noChangeArrowheads="1"/>
                </p:cNvSpPr>
                <p:nvPr/>
              </p:nvSpPr>
              <p:spPr bwMode="auto">
                <a:xfrm>
                  <a:off x="502" y="2532"/>
                  <a:ext cx="591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Schema</a:t>
                  </a:r>
                </a:p>
              </p:txBody>
            </p:sp>
            <p:sp>
              <p:nvSpPr>
                <p:cNvPr id="620735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93" y="2532"/>
                  <a:ext cx="880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Name</a:t>
                  </a:r>
                </a:p>
              </p:txBody>
            </p:sp>
            <p:sp>
              <p:nvSpPr>
                <p:cNvPr id="620736" name="Rectangle 192"/>
                <p:cNvSpPr>
                  <a:spLocks noChangeArrowheads="1"/>
                </p:cNvSpPr>
                <p:nvPr/>
              </p:nvSpPr>
              <p:spPr bwMode="auto">
                <a:xfrm>
                  <a:off x="113" y="2532"/>
                  <a:ext cx="389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 u="sng">
                      <a:latin typeface="Arial" charset="0"/>
                    </a:rPr>
                    <a:t>OID</a:t>
                  </a:r>
                </a:p>
              </p:txBody>
            </p:sp>
            <p:sp>
              <p:nvSpPr>
                <p:cNvPr id="620737" name="Line 193"/>
                <p:cNvSpPr>
                  <a:spLocks noChangeShapeType="1"/>
                </p:cNvSpPr>
                <p:nvPr/>
              </p:nvSpPr>
              <p:spPr bwMode="auto">
                <a:xfrm>
                  <a:off x="113" y="2341"/>
                  <a:ext cx="186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0738" name="Line 194"/>
                <p:cNvSpPr>
                  <a:spLocks noChangeShapeType="1"/>
                </p:cNvSpPr>
                <p:nvPr/>
              </p:nvSpPr>
              <p:spPr bwMode="auto">
                <a:xfrm>
                  <a:off x="113" y="2723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0742" name="Line 198"/>
                <p:cNvSpPr>
                  <a:spLocks noChangeShapeType="1"/>
                </p:cNvSpPr>
                <p:nvPr/>
              </p:nvSpPr>
              <p:spPr bwMode="auto">
                <a:xfrm>
                  <a:off x="113" y="2532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620747" name="Line 203"/>
              <p:cNvSpPr>
                <a:spLocks noChangeShapeType="1"/>
              </p:cNvSpPr>
              <p:nvPr/>
            </p:nvSpPr>
            <p:spPr bwMode="auto">
              <a:xfrm>
                <a:off x="11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50" name="Line 206"/>
              <p:cNvSpPr>
                <a:spLocks noChangeShapeType="1"/>
              </p:cNvSpPr>
              <p:nvPr/>
            </p:nvSpPr>
            <p:spPr bwMode="auto">
              <a:xfrm>
                <a:off x="197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806" name="Line 262"/>
              <p:cNvSpPr>
                <a:spLocks noChangeShapeType="1"/>
              </p:cNvSpPr>
              <p:nvPr/>
            </p:nvSpPr>
            <p:spPr bwMode="auto">
              <a:xfrm>
                <a:off x="521" y="2523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270"/>
          <p:cNvGrpSpPr>
            <a:grpSpLocks/>
          </p:cNvGrpSpPr>
          <p:nvPr/>
        </p:nvGrpSpPr>
        <p:grpSpPr bwMode="auto">
          <a:xfrm>
            <a:off x="311150" y="5300663"/>
            <a:ext cx="2605088" cy="1223962"/>
            <a:chOff x="196" y="3339"/>
            <a:chExt cx="1641" cy="771"/>
          </a:xfrm>
        </p:grpSpPr>
        <p:grpSp>
          <p:nvGrpSpPr>
            <p:cNvPr id="6" name="Group 269"/>
            <p:cNvGrpSpPr>
              <a:grpSpLocks/>
            </p:cNvGrpSpPr>
            <p:nvPr/>
          </p:nvGrpSpPr>
          <p:grpSpPr bwMode="auto">
            <a:xfrm>
              <a:off x="204" y="3339"/>
              <a:ext cx="1633" cy="771"/>
              <a:chOff x="204" y="3339"/>
              <a:chExt cx="1633" cy="771"/>
            </a:xfrm>
          </p:grpSpPr>
          <p:sp>
            <p:nvSpPr>
              <p:cNvPr id="620763" name="Rectangle 219"/>
              <p:cNvSpPr>
                <a:spLocks noChangeArrowheads="1"/>
              </p:cNvSpPr>
              <p:nvPr/>
            </p:nvSpPr>
            <p:spPr bwMode="auto">
              <a:xfrm>
                <a:off x="204" y="3339"/>
                <a:ext cx="1633" cy="191"/>
              </a:xfrm>
              <a:prstGeom prst="rect">
                <a:avLst/>
              </a:prstGeom>
              <a:solidFill>
                <a:srgbClr val="AFD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SM-aggregationOID_1_SK</a:t>
                </a:r>
              </a:p>
            </p:txBody>
          </p:sp>
          <p:sp>
            <p:nvSpPr>
              <p:cNvPr id="620767" name="Rectangle 223"/>
              <p:cNvSpPr>
                <a:spLocks noChangeArrowheads="1"/>
              </p:cNvSpPr>
              <p:nvPr/>
            </p:nvSpPr>
            <p:spPr bwMode="auto">
              <a:xfrm>
                <a:off x="1066" y="3530"/>
                <a:ext cx="59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absOID</a:t>
                </a:r>
              </a:p>
            </p:txBody>
          </p:sp>
          <p:sp>
            <p:nvSpPr>
              <p:cNvPr id="620775" name="Rectangle 231"/>
              <p:cNvSpPr>
                <a:spLocks noChangeArrowheads="1"/>
              </p:cNvSpPr>
              <p:nvPr/>
            </p:nvSpPr>
            <p:spPr bwMode="auto">
              <a:xfrm>
                <a:off x="405" y="3530"/>
                <a:ext cx="389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 u="sng">
                    <a:latin typeface="Arial" charset="0"/>
                  </a:rPr>
                  <a:t>OID</a:t>
                </a:r>
              </a:p>
            </p:txBody>
          </p:sp>
          <p:sp>
            <p:nvSpPr>
              <p:cNvPr id="620776" name="Line 23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163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77" name="Line 233"/>
              <p:cNvSpPr>
                <a:spLocks noChangeShapeType="1"/>
              </p:cNvSpPr>
              <p:nvPr/>
            </p:nvSpPr>
            <p:spPr bwMode="auto">
              <a:xfrm>
                <a:off x="204" y="3721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78" name="Line 234"/>
              <p:cNvSpPr>
                <a:spLocks noChangeShapeType="1"/>
              </p:cNvSpPr>
              <p:nvPr/>
            </p:nvSpPr>
            <p:spPr bwMode="auto">
              <a:xfrm>
                <a:off x="204" y="3912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1" name="Line 237"/>
              <p:cNvSpPr>
                <a:spLocks noChangeShapeType="1"/>
              </p:cNvSpPr>
              <p:nvPr/>
            </p:nvSpPr>
            <p:spPr bwMode="auto">
              <a:xfrm>
                <a:off x="204" y="3530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2" name="Line 238"/>
              <p:cNvSpPr>
                <a:spLocks noChangeShapeType="1"/>
              </p:cNvSpPr>
              <p:nvPr/>
            </p:nvSpPr>
            <p:spPr bwMode="auto">
              <a:xfrm>
                <a:off x="930" y="3530"/>
                <a:ext cx="0" cy="5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6" name="Line 24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9" name="Line 245"/>
              <p:cNvSpPr>
                <a:spLocks noChangeShapeType="1"/>
              </p:cNvSpPr>
              <p:nvPr/>
            </p:nvSpPr>
            <p:spPr bwMode="auto">
              <a:xfrm>
                <a:off x="1837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20807" name="Line 263"/>
            <p:cNvSpPr>
              <a:spLocks noChangeShapeType="1"/>
            </p:cNvSpPr>
            <p:nvPr/>
          </p:nvSpPr>
          <p:spPr bwMode="auto">
            <a:xfrm>
              <a:off x="196" y="411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71"/>
          <p:cNvGrpSpPr>
            <a:grpSpLocks/>
          </p:cNvGrpSpPr>
          <p:nvPr/>
        </p:nvGrpSpPr>
        <p:grpSpPr bwMode="auto">
          <a:xfrm>
            <a:off x="179388" y="2709863"/>
            <a:ext cx="2451100" cy="3598862"/>
            <a:chOff x="113" y="1707"/>
            <a:chExt cx="1544" cy="2267"/>
          </a:xfrm>
        </p:grpSpPr>
        <p:sp>
          <p:nvSpPr>
            <p:cNvPr id="620766" name="Rectangle 222"/>
            <p:cNvSpPr>
              <a:spLocks noChangeArrowheads="1"/>
            </p:cNvSpPr>
            <p:nvPr/>
          </p:nvSpPr>
          <p:spPr bwMode="auto">
            <a:xfrm>
              <a:off x="1066" y="3721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301</a:t>
              </a:r>
            </a:p>
          </p:txBody>
        </p:sp>
        <p:sp>
          <p:nvSpPr>
            <p:cNvPr id="620791" name="Oval 247"/>
            <p:cNvSpPr>
              <a:spLocks noChangeArrowheads="1"/>
            </p:cNvSpPr>
            <p:nvPr/>
          </p:nvSpPr>
          <p:spPr bwMode="auto">
            <a:xfrm>
              <a:off x="113" y="1707"/>
              <a:ext cx="363" cy="272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792" name="Oval 248"/>
            <p:cNvSpPr>
              <a:spLocks noChangeArrowheads="1"/>
            </p:cNvSpPr>
            <p:nvPr/>
          </p:nvSpPr>
          <p:spPr bwMode="auto">
            <a:xfrm>
              <a:off x="1156" y="3702"/>
              <a:ext cx="363" cy="272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0793" name="AutoShape 249"/>
            <p:cNvCxnSpPr>
              <a:cxnSpLocks noChangeShapeType="1"/>
              <a:stCxn id="620791" idx="5"/>
              <a:endCxn id="620792" idx="1"/>
            </p:cNvCxnSpPr>
            <p:nvPr/>
          </p:nvCxnSpPr>
          <p:spPr bwMode="auto">
            <a:xfrm>
              <a:off x="423" y="1948"/>
              <a:ext cx="786" cy="1785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 type="triangle" w="med" len="med"/>
            </a:ln>
            <a:effectLst/>
          </p:spPr>
        </p:cxnSp>
      </p:grpSp>
      <p:cxnSp>
        <p:nvCxnSpPr>
          <p:cNvPr id="620797" name="AutoShape 253"/>
          <p:cNvCxnSpPr>
            <a:cxnSpLocks noChangeShapeType="1"/>
            <a:stCxn id="620794" idx="1"/>
            <a:endCxn id="620796" idx="4"/>
          </p:cNvCxnSpPr>
          <p:nvPr/>
        </p:nvCxnSpPr>
        <p:spPr bwMode="auto">
          <a:xfrm flipH="1" flipV="1">
            <a:off x="468313" y="4738688"/>
            <a:ext cx="298450" cy="118745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20800" name="AutoShape 256"/>
          <p:cNvCxnSpPr>
            <a:cxnSpLocks noChangeShapeType="1"/>
            <a:stCxn id="620798" idx="4"/>
            <a:endCxn id="620799" idx="0"/>
          </p:cNvCxnSpPr>
          <p:nvPr/>
        </p:nvCxnSpPr>
        <p:spPr bwMode="auto">
          <a:xfrm>
            <a:off x="2305050" y="3155950"/>
            <a:ext cx="71438" cy="1122363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graphicFrame>
        <p:nvGraphicFramePr>
          <p:cNvPr id="620816" name="Group 272"/>
          <p:cNvGraphicFramePr>
            <a:graphicFrameLocks noGrp="1"/>
          </p:cNvGraphicFramePr>
          <p:nvPr>
            <p:ph sz="half" idx="2"/>
          </p:nvPr>
        </p:nvGraphicFramePr>
        <p:xfrm>
          <a:off x="3924300" y="1125538"/>
          <a:ext cx="3519488" cy="75723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3163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830" name="AutoShape 286"/>
          <p:cNvSpPr>
            <a:spLocks noChangeArrowheads="1"/>
          </p:cNvSpPr>
          <p:nvPr/>
        </p:nvSpPr>
        <p:spPr bwMode="auto">
          <a:xfrm>
            <a:off x="2700338" y="1412875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2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620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620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2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20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620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20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620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620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2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2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726" grpId="0"/>
      <p:bldP spid="620727" grpId="0"/>
      <p:bldP spid="620729" grpId="0"/>
      <p:bldP spid="620730" grpId="0"/>
      <p:bldP spid="620753" grpId="0" animBg="1"/>
      <p:bldP spid="620753" grpId="1" animBg="1"/>
      <p:bldP spid="620754" grpId="0" animBg="1"/>
      <p:bldP spid="620754" grpId="1" animBg="1"/>
      <p:bldP spid="620755" grpId="0" animBg="1"/>
      <p:bldP spid="620755" grpId="1" animBg="1"/>
      <p:bldP spid="620757" grpId="0" animBg="1"/>
      <p:bldP spid="620757" grpId="1" animBg="1"/>
      <p:bldP spid="620758" grpId="0" animBg="1"/>
      <p:bldP spid="620758" grpId="1" animBg="1"/>
      <p:bldP spid="620759" grpId="0" animBg="1"/>
      <p:bldP spid="620759" grpId="1" animBg="1"/>
      <p:bldP spid="620760" grpId="0" animBg="1"/>
      <p:bldP spid="620760" grpId="1" animBg="1"/>
      <p:bldP spid="620765" grpId="0"/>
      <p:bldP spid="620769" grpId="0"/>
      <p:bldP spid="620773" grpId="0"/>
      <p:bldP spid="620794" grpId="0" animBg="1"/>
      <p:bldP spid="620796" grpId="0" animBg="1"/>
      <p:bldP spid="620798" grpId="0" animBg="1"/>
      <p:bldP spid="620799" grpId="0" animBg="1"/>
      <p:bldP spid="620801" grpId="0" animBg="1"/>
      <p:bldP spid="62083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3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444A-63DF-4DC4-8994-F0385EBA1CE7}" type="slidenum">
              <a:rPr lang="it-IT"/>
              <a:pPr/>
              <a:t>71</a:t>
            </a:fld>
            <a:endParaRPr lang="it-IT"/>
          </a:p>
        </p:txBody>
      </p:sp>
      <p:sp>
        <p:nvSpPr>
          <p:cNvPr id="624887" name="AutoShape 247"/>
          <p:cNvSpPr>
            <a:spLocks noChangeArrowheads="1"/>
          </p:cNvSpPr>
          <p:nvPr/>
        </p:nvSpPr>
        <p:spPr bwMode="auto">
          <a:xfrm>
            <a:off x="3276600" y="1341438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component of the aggregation for each attribute of abstract"</a:t>
            </a:r>
          </a:p>
        </p:txBody>
      </p:sp>
      <p:graphicFrame>
        <p:nvGraphicFramePr>
          <p:cNvPr id="624643" name="Group 3"/>
          <p:cNvGraphicFramePr>
            <a:graphicFrameLocks noGrp="1"/>
          </p:cNvGraphicFramePr>
          <p:nvPr/>
        </p:nvGraphicFramePr>
        <p:xfrm>
          <a:off x="179388" y="2124075"/>
          <a:ext cx="2736850" cy="15240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721" name="Rectangle 81"/>
          <p:cNvSpPr>
            <a:spLocks noChangeArrowheads="1"/>
          </p:cNvSpPr>
          <p:nvPr/>
        </p:nvSpPr>
        <p:spPr bwMode="auto">
          <a:xfrm>
            <a:off x="468313" y="1141413"/>
            <a:ext cx="1109662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624722" name="Line 82"/>
          <p:cNvSpPr>
            <a:spLocks noChangeShapeType="1"/>
          </p:cNvSpPr>
          <p:nvPr/>
        </p:nvSpPr>
        <p:spPr bwMode="auto">
          <a:xfrm>
            <a:off x="1577975" y="12922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23" name="Oval 83"/>
          <p:cNvSpPr>
            <a:spLocks noChangeArrowheads="1"/>
          </p:cNvSpPr>
          <p:nvPr/>
        </p:nvSpPr>
        <p:spPr bwMode="auto">
          <a:xfrm>
            <a:off x="1763713" y="1217613"/>
            <a:ext cx="123825" cy="1492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724" name="Text Box 84"/>
          <p:cNvSpPr txBox="1">
            <a:spLocks noChangeArrowheads="1"/>
          </p:cNvSpPr>
          <p:nvPr/>
        </p:nvSpPr>
        <p:spPr bwMode="auto">
          <a:xfrm>
            <a:off x="1878013" y="11255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624725" name="Text Box 85"/>
          <p:cNvSpPr txBox="1">
            <a:spLocks noChangeArrowheads="1"/>
          </p:cNvSpPr>
          <p:nvPr/>
        </p:nvSpPr>
        <p:spPr bwMode="auto">
          <a:xfrm>
            <a:off x="1846263" y="13668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624726" name="Line 86"/>
          <p:cNvSpPr>
            <a:spLocks noChangeShapeType="1"/>
          </p:cNvSpPr>
          <p:nvPr/>
        </p:nvSpPr>
        <p:spPr bwMode="auto">
          <a:xfrm>
            <a:off x="1577975" y="1517650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27" name="Oval 87"/>
          <p:cNvSpPr>
            <a:spLocks noChangeArrowheads="1"/>
          </p:cNvSpPr>
          <p:nvPr/>
        </p:nvSpPr>
        <p:spPr bwMode="auto">
          <a:xfrm>
            <a:off x="1763713" y="1443038"/>
            <a:ext cx="123825" cy="1476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728" name="AutoShape 88"/>
          <p:cNvCxnSpPr>
            <a:cxnSpLocks noChangeShapeType="1"/>
            <a:stCxn id="624721" idx="2"/>
          </p:cNvCxnSpPr>
          <p:nvPr/>
        </p:nvCxnSpPr>
        <p:spPr bwMode="auto">
          <a:xfrm>
            <a:off x="1023938" y="1666875"/>
            <a:ext cx="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624729" name="Rectangle 89"/>
          <p:cNvSpPr>
            <a:spLocks noChangeArrowheads="1"/>
          </p:cNvSpPr>
          <p:nvPr/>
        </p:nvSpPr>
        <p:spPr bwMode="auto">
          <a:xfrm>
            <a:off x="725488" y="4625975"/>
            <a:ext cx="93821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4730" name="Rectangle 90"/>
          <p:cNvSpPr>
            <a:spLocks noChangeArrowheads="1"/>
          </p:cNvSpPr>
          <p:nvPr/>
        </p:nvSpPr>
        <p:spPr bwMode="auto">
          <a:xfrm>
            <a:off x="725488" y="4322763"/>
            <a:ext cx="93821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4731" name="Rectangle 91"/>
          <p:cNvSpPr>
            <a:spLocks noChangeArrowheads="1"/>
          </p:cNvSpPr>
          <p:nvPr/>
        </p:nvSpPr>
        <p:spPr bwMode="auto">
          <a:xfrm>
            <a:off x="1663700" y="4625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Departments</a:t>
            </a:r>
          </a:p>
        </p:txBody>
      </p:sp>
      <p:sp>
        <p:nvSpPr>
          <p:cNvPr id="624732" name="Rectangle 92"/>
          <p:cNvSpPr>
            <a:spLocks noChangeArrowheads="1"/>
          </p:cNvSpPr>
          <p:nvPr/>
        </p:nvSpPr>
        <p:spPr bwMode="auto">
          <a:xfrm>
            <a:off x="107950" y="4625975"/>
            <a:ext cx="61753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4733" name="Rectangle 93"/>
          <p:cNvSpPr>
            <a:spLocks noChangeArrowheads="1"/>
          </p:cNvSpPr>
          <p:nvPr/>
        </p:nvSpPr>
        <p:spPr bwMode="auto">
          <a:xfrm>
            <a:off x="1663700" y="4322763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Employees</a:t>
            </a:r>
          </a:p>
        </p:txBody>
      </p:sp>
      <p:sp>
        <p:nvSpPr>
          <p:cNvPr id="624734" name="Rectangle 94"/>
          <p:cNvSpPr>
            <a:spLocks noChangeArrowheads="1"/>
          </p:cNvSpPr>
          <p:nvPr/>
        </p:nvSpPr>
        <p:spPr bwMode="auto">
          <a:xfrm>
            <a:off x="107950" y="4322763"/>
            <a:ext cx="6175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4735" name="Line 95"/>
          <p:cNvSpPr>
            <a:spLocks noChangeShapeType="1"/>
          </p:cNvSpPr>
          <p:nvPr/>
        </p:nvSpPr>
        <p:spPr bwMode="auto">
          <a:xfrm>
            <a:off x="179388" y="5232400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36" name="Line 96"/>
          <p:cNvSpPr>
            <a:spLocks noChangeShapeType="1"/>
          </p:cNvSpPr>
          <p:nvPr/>
        </p:nvSpPr>
        <p:spPr bwMode="auto">
          <a:xfrm>
            <a:off x="796925" y="5232400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37" name="Line 97"/>
          <p:cNvSpPr>
            <a:spLocks noChangeShapeType="1"/>
          </p:cNvSpPr>
          <p:nvPr/>
        </p:nvSpPr>
        <p:spPr bwMode="auto">
          <a:xfrm>
            <a:off x="1735138" y="5232400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47" name="Rectangle 107"/>
          <p:cNvSpPr>
            <a:spLocks noChangeArrowheads="1"/>
          </p:cNvSpPr>
          <p:nvPr/>
        </p:nvSpPr>
        <p:spPr bwMode="auto">
          <a:xfrm>
            <a:off x="796925" y="6657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48" name="Rectangle 108"/>
          <p:cNvSpPr>
            <a:spLocks noChangeArrowheads="1"/>
          </p:cNvSpPr>
          <p:nvPr/>
        </p:nvSpPr>
        <p:spPr bwMode="auto">
          <a:xfrm>
            <a:off x="1692275" y="6210300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302</a:t>
            </a:r>
          </a:p>
        </p:txBody>
      </p:sp>
      <p:sp>
        <p:nvSpPr>
          <p:cNvPr id="624749" name="Rectangle 109"/>
          <p:cNvSpPr>
            <a:spLocks noChangeArrowheads="1"/>
          </p:cNvSpPr>
          <p:nvPr/>
        </p:nvSpPr>
        <p:spPr bwMode="auto">
          <a:xfrm>
            <a:off x="642938" y="6210300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4750" name="Rectangle 110"/>
          <p:cNvSpPr>
            <a:spLocks noChangeArrowheads="1"/>
          </p:cNvSpPr>
          <p:nvPr/>
        </p:nvSpPr>
        <p:spPr bwMode="auto">
          <a:xfrm>
            <a:off x="1735138" y="6657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51" name="Rectangle 111"/>
          <p:cNvSpPr>
            <a:spLocks noChangeArrowheads="1"/>
          </p:cNvSpPr>
          <p:nvPr/>
        </p:nvSpPr>
        <p:spPr bwMode="auto">
          <a:xfrm>
            <a:off x="179388" y="6657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52" name="Rectangle 112"/>
          <p:cNvSpPr>
            <a:spLocks noChangeArrowheads="1"/>
          </p:cNvSpPr>
          <p:nvPr/>
        </p:nvSpPr>
        <p:spPr bwMode="auto">
          <a:xfrm>
            <a:off x="642938" y="5907088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4753" name="Line 113"/>
          <p:cNvSpPr>
            <a:spLocks noChangeShapeType="1"/>
          </p:cNvSpPr>
          <p:nvPr/>
        </p:nvSpPr>
        <p:spPr bwMode="auto">
          <a:xfrm>
            <a:off x="179388" y="6961188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54" name="Line 114"/>
          <p:cNvSpPr>
            <a:spLocks noChangeShapeType="1"/>
          </p:cNvSpPr>
          <p:nvPr/>
        </p:nvSpPr>
        <p:spPr bwMode="auto">
          <a:xfrm>
            <a:off x="796925" y="6961188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55" name="Line 115"/>
          <p:cNvSpPr>
            <a:spLocks noChangeShapeType="1"/>
          </p:cNvSpPr>
          <p:nvPr/>
        </p:nvSpPr>
        <p:spPr bwMode="auto">
          <a:xfrm>
            <a:off x="1735138" y="6961188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34925" y="3716338"/>
            <a:ext cx="2952750" cy="1225550"/>
            <a:chOff x="113" y="2341"/>
            <a:chExt cx="1860" cy="772"/>
          </a:xfrm>
        </p:grpSpPr>
        <p:sp>
          <p:nvSpPr>
            <p:cNvPr id="624762" name="Line 122"/>
            <p:cNvSpPr>
              <a:spLocks noChangeShapeType="1"/>
            </p:cNvSpPr>
            <p:nvPr/>
          </p:nvSpPr>
          <p:spPr bwMode="auto">
            <a:xfrm>
              <a:off x="113" y="3105"/>
              <a:ext cx="18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763" name="Line 123"/>
            <p:cNvSpPr>
              <a:spLocks noChangeShapeType="1"/>
            </p:cNvSpPr>
            <p:nvPr/>
          </p:nvSpPr>
          <p:spPr bwMode="auto">
            <a:xfrm>
              <a:off x="111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124"/>
            <p:cNvGrpSpPr>
              <a:grpSpLocks/>
            </p:cNvGrpSpPr>
            <p:nvPr/>
          </p:nvGrpSpPr>
          <p:grpSpPr bwMode="auto">
            <a:xfrm>
              <a:off x="113" y="2341"/>
              <a:ext cx="1860" cy="772"/>
              <a:chOff x="113" y="2341"/>
              <a:chExt cx="1860" cy="772"/>
            </a:xfrm>
          </p:grpSpPr>
          <p:sp>
            <p:nvSpPr>
              <p:cNvPr id="624765" name="Line 125"/>
              <p:cNvSpPr>
                <a:spLocks noChangeShapeType="1"/>
              </p:cNvSpPr>
              <p:nvPr/>
            </p:nvSpPr>
            <p:spPr bwMode="auto">
              <a:xfrm>
                <a:off x="113" y="2914"/>
                <a:ext cx="18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" name="Group 126"/>
              <p:cNvGrpSpPr>
                <a:grpSpLocks/>
              </p:cNvGrpSpPr>
              <p:nvPr/>
            </p:nvGrpSpPr>
            <p:grpSpPr bwMode="auto">
              <a:xfrm>
                <a:off x="113" y="2341"/>
                <a:ext cx="1860" cy="382"/>
                <a:chOff x="113" y="2341"/>
                <a:chExt cx="1860" cy="382"/>
              </a:xfrm>
            </p:grpSpPr>
            <p:sp>
              <p:nvSpPr>
                <p:cNvPr id="62476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13" y="2341"/>
                  <a:ext cx="1860" cy="191"/>
                </a:xfrm>
                <a:prstGeom prst="rect">
                  <a:avLst/>
                </a:prstGeom>
                <a:solidFill>
                  <a:srgbClr val="AFD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SM-AggregationOfLexicals</a:t>
                  </a:r>
                </a:p>
              </p:txBody>
            </p:sp>
            <p:sp>
              <p:nvSpPr>
                <p:cNvPr id="624768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" y="2532"/>
                  <a:ext cx="591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Schema</a:t>
                  </a:r>
                </a:p>
              </p:txBody>
            </p:sp>
            <p:sp>
              <p:nvSpPr>
                <p:cNvPr id="62476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093" y="2532"/>
                  <a:ext cx="880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Name</a:t>
                  </a:r>
                </a:p>
              </p:txBody>
            </p:sp>
            <p:sp>
              <p:nvSpPr>
                <p:cNvPr id="62477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13" y="2532"/>
                  <a:ext cx="389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 u="sng">
                      <a:latin typeface="Arial" charset="0"/>
                    </a:rPr>
                    <a:t>OID</a:t>
                  </a:r>
                </a:p>
              </p:txBody>
            </p:sp>
            <p:sp>
              <p:nvSpPr>
                <p:cNvPr id="624771" name="Line 131"/>
                <p:cNvSpPr>
                  <a:spLocks noChangeShapeType="1"/>
                </p:cNvSpPr>
                <p:nvPr/>
              </p:nvSpPr>
              <p:spPr bwMode="auto">
                <a:xfrm>
                  <a:off x="113" y="2341"/>
                  <a:ext cx="186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4772" name="Line 132"/>
                <p:cNvSpPr>
                  <a:spLocks noChangeShapeType="1"/>
                </p:cNvSpPr>
                <p:nvPr/>
              </p:nvSpPr>
              <p:spPr bwMode="auto">
                <a:xfrm>
                  <a:off x="113" y="2723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4773" name="Line 133"/>
                <p:cNvSpPr>
                  <a:spLocks noChangeShapeType="1"/>
                </p:cNvSpPr>
                <p:nvPr/>
              </p:nvSpPr>
              <p:spPr bwMode="auto">
                <a:xfrm>
                  <a:off x="113" y="2532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624774" name="Line 134"/>
              <p:cNvSpPr>
                <a:spLocks noChangeShapeType="1"/>
              </p:cNvSpPr>
              <p:nvPr/>
            </p:nvSpPr>
            <p:spPr bwMode="auto">
              <a:xfrm>
                <a:off x="11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75" name="Line 135"/>
              <p:cNvSpPr>
                <a:spLocks noChangeShapeType="1"/>
              </p:cNvSpPr>
              <p:nvPr/>
            </p:nvSpPr>
            <p:spPr bwMode="auto">
              <a:xfrm>
                <a:off x="197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76" name="Line 136"/>
              <p:cNvSpPr>
                <a:spLocks noChangeShapeType="1"/>
              </p:cNvSpPr>
              <p:nvPr/>
            </p:nvSpPr>
            <p:spPr bwMode="auto">
              <a:xfrm>
                <a:off x="521" y="2523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311150" y="5300663"/>
            <a:ext cx="2605088" cy="1223962"/>
            <a:chOff x="196" y="3339"/>
            <a:chExt cx="1641" cy="771"/>
          </a:xfrm>
        </p:grpSpPr>
        <p:grpSp>
          <p:nvGrpSpPr>
            <p:cNvPr id="6" name="Group 138"/>
            <p:cNvGrpSpPr>
              <a:grpSpLocks/>
            </p:cNvGrpSpPr>
            <p:nvPr/>
          </p:nvGrpSpPr>
          <p:grpSpPr bwMode="auto">
            <a:xfrm>
              <a:off x="204" y="3339"/>
              <a:ext cx="1633" cy="771"/>
              <a:chOff x="204" y="3339"/>
              <a:chExt cx="1633" cy="771"/>
            </a:xfrm>
          </p:grpSpPr>
          <p:sp>
            <p:nvSpPr>
              <p:cNvPr id="624779" name="Rectangle 139"/>
              <p:cNvSpPr>
                <a:spLocks noChangeArrowheads="1"/>
              </p:cNvSpPr>
              <p:nvPr/>
            </p:nvSpPr>
            <p:spPr bwMode="auto">
              <a:xfrm>
                <a:off x="204" y="3339"/>
                <a:ext cx="1633" cy="191"/>
              </a:xfrm>
              <a:prstGeom prst="rect">
                <a:avLst/>
              </a:prstGeom>
              <a:solidFill>
                <a:srgbClr val="AFD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SM-aggregationOID_1_SK</a:t>
                </a:r>
              </a:p>
            </p:txBody>
          </p:sp>
          <p:sp>
            <p:nvSpPr>
              <p:cNvPr id="624780" name="Rectangle 140"/>
              <p:cNvSpPr>
                <a:spLocks noChangeArrowheads="1"/>
              </p:cNvSpPr>
              <p:nvPr/>
            </p:nvSpPr>
            <p:spPr bwMode="auto">
              <a:xfrm>
                <a:off x="1066" y="3530"/>
                <a:ext cx="59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absOID</a:t>
                </a:r>
              </a:p>
            </p:txBody>
          </p:sp>
          <p:sp>
            <p:nvSpPr>
              <p:cNvPr id="624781" name="Rectangle 141"/>
              <p:cNvSpPr>
                <a:spLocks noChangeArrowheads="1"/>
              </p:cNvSpPr>
              <p:nvPr/>
            </p:nvSpPr>
            <p:spPr bwMode="auto">
              <a:xfrm>
                <a:off x="405" y="3530"/>
                <a:ext cx="389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 u="sng">
                    <a:latin typeface="Arial" charset="0"/>
                  </a:rPr>
                  <a:t>OID</a:t>
                </a:r>
              </a:p>
            </p:txBody>
          </p:sp>
          <p:sp>
            <p:nvSpPr>
              <p:cNvPr id="624782" name="Line 14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163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3" name="Line 143"/>
              <p:cNvSpPr>
                <a:spLocks noChangeShapeType="1"/>
              </p:cNvSpPr>
              <p:nvPr/>
            </p:nvSpPr>
            <p:spPr bwMode="auto">
              <a:xfrm>
                <a:off x="204" y="3721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4" name="Line 144"/>
              <p:cNvSpPr>
                <a:spLocks noChangeShapeType="1"/>
              </p:cNvSpPr>
              <p:nvPr/>
            </p:nvSpPr>
            <p:spPr bwMode="auto">
              <a:xfrm>
                <a:off x="204" y="3912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5" name="Line 145"/>
              <p:cNvSpPr>
                <a:spLocks noChangeShapeType="1"/>
              </p:cNvSpPr>
              <p:nvPr/>
            </p:nvSpPr>
            <p:spPr bwMode="auto">
              <a:xfrm>
                <a:off x="204" y="3530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6" name="Line 146"/>
              <p:cNvSpPr>
                <a:spLocks noChangeShapeType="1"/>
              </p:cNvSpPr>
              <p:nvPr/>
            </p:nvSpPr>
            <p:spPr bwMode="auto">
              <a:xfrm>
                <a:off x="930" y="3530"/>
                <a:ext cx="0" cy="5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7" name="Line 147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8" name="Line 148"/>
              <p:cNvSpPr>
                <a:spLocks noChangeShapeType="1"/>
              </p:cNvSpPr>
              <p:nvPr/>
            </p:nvSpPr>
            <p:spPr bwMode="auto">
              <a:xfrm>
                <a:off x="1837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24789" name="Line 149"/>
            <p:cNvSpPr>
              <a:spLocks noChangeShapeType="1"/>
            </p:cNvSpPr>
            <p:nvPr/>
          </p:nvSpPr>
          <p:spPr bwMode="auto">
            <a:xfrm>
              <a:off x="196" y="411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4791" name="Rectangle 151"/>
          <p:cNvSpPr>
            <a:spLocks noChangeArrowheads="1"/>
          </p:cNvSpPr>
          <p:nvPr/>
        </p:nvSpPr>
        <p:spPr bwMode="auto">
          <a:xfrm>
            <a:off x="1692275" y="5907088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301</a:t>
            </a:r>
          </a:p>
        </p:txBody>
      </p:sp>
      <p:sp>
        <p:nvSpPr>
          <p:cNvPr id="624859" name="Rectangle 219"/>
          <p:cNvSpPr>
            <a:spLocks noChangeArrowheads="1"/>
          </p:cNvSpPr>
          <p:nvPr/>
        </p:nvSpPr>
        <p:spPr bwMode="auto">
          <a:xfrm>
            <a:off x="0" y="404813"/>
            <a:ext cx="4537075" cy="475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SM_ComponentOfAggregation… (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#componentOID_1(attOID),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name,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AggrOID: #aggregationOID_1(absOID),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IsNullable: isNullable,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IsKey: isIdent,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Type : type )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 i="1">
                <a:latin typeface="Arial" charset="0"/>
              </a:rPr>
              <a:t>←</a:t>
            </a:r>
            <a:endParaRPr lang="en-US" sz="1800">
              <a:latin typeface="Arial" charset="0"/>
            </a:endParaRP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SM_AttributeOfAbstract(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attOID,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name,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AbstractOID: absOID,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IsIdent: isIdent,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IsNullable: isNullable 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Type : type ) ;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7" name="Group 221"/>
          <p:cNvGrpSpPr>
            <a:grpSpLocks/>
          </p:cNvGrpSpPr>
          <p:nvPr/>
        </p:nvGrpSpPr>
        <p:grpSpPr bwMode="auto">
          <a:xfrm>
            <a:off x="4859338" y="5229225"/>
            <a:ext cx="2592387" cy="1223963"/>
            <a:chOff x="204" y="3339"/>
            <a:chExt cx="1633" cy="771"/>
          </a:xfrm>
        </p:grpSpPr>
        <p:sp>
          <p:nvSpPr>
            <p:cNvPr id="624862" name="Rectangle 222"/>
            <p:cNvSpPr>
              <a:spLocks noChangeArrowheads="1"/>
            </p:cNvSpPr>
            <p:nvPr/>
          </p:nvSpPr>
          <p:spPr bwMode="auto">
            <a:xfrm>
              <a:off x="204" y="3339"/>
              <a:ext cx="1633" cy="191"/>
            </a:xfrm>
            <a:prstGeom prst="rect">
              <a:avLst/>
            </a:prstGeom>
            <a:solidFill>
              <a:srgbClr val="AFD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SM-componentOID_1_SK</a:t>
              </a:r>
            </a:p>
          </p:txBody>
        </p:sp>
        <p:sp>
          <p:nvSpPr>
            <p:cNvPr id="624863" name="Rectangle 223"/>
            <p:cNvSpPr>
              <a:spLocks noChangeArrowheads="1"/>
            </p:cNvSpPr>
            <p:nvPr/>
          </p:nvSpPr>
          <p:spPr bwMode="auto">
            <a:xfrm>
              <a:off x="1066" y="3530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absOID</a:t>
              </a:r>
            </a:p>
          </p:txBody>
        </p:sp>
        <p:sp>
          <p:nvSpPr>
            <p:cNvPr id="624864" name="Rectangle 224"/>
            <p:cNvSpPr>
              <a:spLocks noChangeArrowheads="1"/>
            </p:cNvSpPr>
            <p:nvPr/>
          </p:nvSpPr>
          <p:spPr bwMode="auto">
            <a:xfrm>
              <a:off x="405" y="3530"/>
              <a:ext cx="389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 u="sng">
                  <a:latin typeface="Arial" charset="0"/>
                </a:rPr>
                <a:t>OID</a:t>
              </a:r>
            </a:p>
          </p:txBody>
        </p:sp>
        <p:sp>
          <p:nvSpPr>
            <p:cNvPr id="624865" name="Line 225"/>
            <p:cNvSpPr>
              <a:spLocks noChangeShapeType="1"/>
            </p:cNvSpPr>
            <p:nvPr/>
          </p:nvSpPr>
          <p:spPr bwMode="auto">
            <a:xfrm>
              <a:off x="204" y="3339"/>
              <a:ext cx="163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6" name="Line 226"/>
            <p:cNvSpPr>
              <a:spLocks noChangeShapeType="1"/>
            </p:cNvSpPr>
            <p:nvPr/>
          </p:nvSpPr>
          <p:spPr bwMode="auto">
            <a:xfrm>
              <a:off x="204" y="3721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7" name="Line 227"/>
            <p:cNvSpPr>
              <a:spLocks noChangeShapeType="1"/>
            </p:cNvSpPr>
            <p:nvPr/>
          </p:nvSpPr>
          <p:spPr bwMode="auto">
            <a:xfrm>
              <a:off x="204" y="3912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8" name="Line 228"/>
            <p:cNvSpPr>
              <a:spLocks noChangeShapeType="1"/>
            </p:cNvSpPr>
            <p:nvPr/>
          </p:nvSpPr>
          <p:spPr bwMode="auto">
            <a:xfrm>
              <a:off x="204" y="353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9" name="Line 229"/>
            <p:cNvSpPr>
              <a:spLocks noChangeShapeType="1"/>
            </p:cNvSpPr>
            <p:nvPr/>
          </p:nvSpPr>
          <p:spPr bwMode="auto">
            <a:xfrm>
              <a:off x="930" y="3530"/>
              <a:ext cx="0" cy="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70" name="Line 230"/>
            <p:cNvSpPr>
              <a:spLocks noChangeShapeType="1"/>
            </p:cNvSpPr>
            <p:nvPr/>
          </p:nvSpPr>
          <p:spPr bwMode="auto">
            <a:xfrm>
              <a:off x="204" y="3339"/>
              <a:ext cx="0" cy="7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71" name="Line 231"/>
            <p:cNvSpPr>
              <a:spLocks noChangeShapeType="1"/>
            </p:cNvSpPr>
            <p:nvPr/>
          </p:nvSpPr>
          <p:spPr bwMode="auto">
            <a:xfrm>
              <a:off x="1837" y="3339"/>
              <a:ext cx="0" cy="7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4872" name="Line 232"/>
          <p:cNvSpPr>
            <a:spLocks noChangeShapeType="1"/>
          </p:cNvSpPr>
          <p:nvPr/>
        </p:nvSpPr>
        <p:spPr bwMode="auto">
          <a:xfrm>
            <a:off x="4846638" y="6453188"/>
            <a:ext cx="2592387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624873" name="Group 233"/>
          <p:cNvGraphicFramePr>
            <a:graphicFrameLocks noGrp="1"/>
          </p:cNvGraphicFramePr>
          <p:nvPr>
            <p:ph sz="half" idx="2"/>
          </p:nvPr>
        </p:nvGraphicFramePr>
        <p:xfrm>
          <a:off x="4859338" y="1052513"/>
          <a:ext cx="3519487" cy="757238"/>
        </p:xfrm>
        <a:graphic>
          <a:graphicData uri="http://schemas.openxmlformats.org/drawingml/2006/table">
            <a:tbl>
              <a:tblPr/>
              <a:tblGrid>
                <a:gridCol w="1173162"/>
                <a:gridCol w="1173163"/>
                <a:gridCol w="1173162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4671" name="Group 31"/>
          <p:cNvGraphicFramePr>
            <a:graphicFrameLocks noGrp="1"/>
          </p:cNvGraphicFramePr>
          <p:nvPr/>
        </p:nvGraphicFramePr>
        <p:xfrm>
          <a:off x="3059113" y="1989138"/>
          <a:ext cx="5989637" cy="1525588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218"/>
          <p:cNvGrpSpPr>
            <a:grpSpLocks/>
          </p:cNvGrpSpPr>
          <p:nvPr/>
        </p:nvGrpSpPr>
        <p:grpSpPr bwMode="auto">
          <a:xfrm>
            <a:off x="3076575" y="3706813"/>
            <a:ext cx="5989638" cy="1522412"/>
            <a:chOff x="1927" y="2335"/>
            <a:chExt cx="3773" cy="959"/>
          </a:xfrm>
        </p:grpSpPr>
        <p:sp>
          <p:nvSpPr>
            <p:cNvPr id="624797" name="Rectangle 157"/>
            <p:cNvSpPr>
              <a:spLocks noChangeArrowheads="1"/>
            </p:cNvSpPr>
            <p:nvPr/>
          </p:nvSpPr>
          <p:spPr bwMode="auto">
            <a:xfrm>
              <a:off x="1927" y="2335"/>
              <a:ext cx="3773" cy="191"/>
            </a:xfrm>
            <a:prstGeom prst="rect">
              <a:avLst/>
            </a:prstGeom>
            <a:solidFill>
              <a:srgbClr val="AFD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SM-ComponentOfAggregationOfLexicals</a:t>
              </a:r>
            </a:p>
          </p:txBody>
        </p:sp>
        <p:sp>
          <p:nvSpPr>
            <p:cNvPr id="624801" name="Rectangle 161"/>
            <p:cNvSpPr>
              <a:spLocks noChangeArrowheads="1"/>
            </p:cNvSpPr>
            <p:nvPr/>
          </p:nvSpPr>
          <p:spPr bwMode="auto">
            <a:xfrm>
              <a:off x="2301" y="2526"/>
              <a:ext cx="55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Schema</a:t>
              </a:r>
            </a:p>
          </p:txBody>
        </p:sp>
        <p:sp>
          <p:nvSpPr>
            <p:cNvPr id="624810" name="Rectangle 170"/>
            <p:cNvSpPr>
              <a:spLocks noChangeArrowheads="1"/>
            </p:cNvSpPr>
            <p:nvPr/>
          </p:nvSpPr>
          <p:spPr bwMode="auto">
            <a:xfrm>
              <a:off x="4655" y="2526"/>
              <a:ext cx="40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Type</a:t>
              </a:r>
            </a:p>
          </p:txBody>
        </p:sp>
        <p:sp>
          <p:nvSpPr>
            <p:cNvPr id="624821" name="Rectangle 181"/>
            <p:cNvSpPr>
              <a:spLocks noChangeArrowheads="1"/>
            </p:cNvSpPr>
            <p:nvPr/>
          </p:nvSpPr>
          <p:spPr bwMode="auto">
            <a:xfrm>
              <a:off x="5057" y="2526"/>
              <a:ext cx="643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AggrOID</a:t>
              </a:r>
            </a:p>
          </p:txBody>
        </p:sp>
        <p:sp>
          <p:nvSpPr>
            <p:cNvPr id="624822" name="Rectangle 182"/>
            <p:cNvSpPr>
              <a:spLocks noChangeArrowheads="1"/>
            </p:cNvSpPr>
            <p:nvPr/>
          </p:nvSpPr>
          <p:spPr bwMode="auto">
            <a:xfrm>
              <a:off x="3935" y="2526"/>
              <a:ext cx="72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isNullable</a:t>
              </a:r>
            </a:p>
          </p:txBody>
        </p:sp>
        <p:sp>
          <p:nvSpPr>
            <p:cNvPr id="624823" name="Rectangle 183"/>
            <p:cNvSpPr>
              <a:spLocks noChangeArrowheads="1"/>
            </p:cNvSpPr>
            <p:nvPr/>
          </p:nvSpPr>
          <p:spPr bwMode="auto">
            <a:xfrm>
              <a:off x="3405" y="2526"/>
              <a:ext cx="53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isIdent</a:t>
              </a:r>
            </a:p>
          </p:txBody>
        </p:sp>
        <p:sp>
          <p:nvSpPr>
            <p:cNvPr id="624824" name="Rectangle 184"/>
            <p:cNvSpPr>
              <a:spLocks noChangeArrowheads="1"/>
            </p:cNvSpPr>
            <p:nvPr/>
          </p:nvSpPr>
          <p:spPr bwMode="auto">
            <a:xfrm>
              <a:off x="2853" y="2526"/>
              <a:ext cx="55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Name</a:t>
              </a:r>
            </a:p>
          </p:txBody>
        </p:sp>
        <p:sp>
          <p:nvSpPr>
            <p:cNvPr id="624825" name="Rectangle 185"/>
            <p:cNvSpPr>
              <a:spLocks noChangeArrowheads="1"/>
            </p:cNvSpPr>
            <p:nvPr/>
          </p:nvSpPr>
          <p:spPr bwMode="auto">
            <a:xfrm>
              <a:off x="1927" y="2526"/>
              <a:ext cx="37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 u="sng">
                  <a:latin typeface="Arial" charset="0"/>
                </a:rPr>
                <a:t>OID</a:t>
              </a:r>
            </a:p>
          </p:txBody>
        </p:sp>
        <p:sp>
          <p:nvSpPr>
            <p:cNvPr id="624826" name="Line 186"/>
            <p:cNvSpPr>
              <a:spLocks noChangeShapeType="1"/>
            </p:cNvSpPr>
            <p:nvPr/>
          </p:nvSpPr>
          <p:spPr bwMode="auto">
            <a:xfrm>
              <a:off x="1927" y="2335"/>
              <a:ext cx="37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7" name="Line 187"/>
            <p:cNvSpPr>
              <a:spLocks noChangeShapeType="1"/>
            </p:cNvSpPr>
            <p:nvPr/>
          </p:nvSpPr>
          <p:spPr bwMode="auto">
            <a:xfrm>
              <a:off x="1927" y="2728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8" name="Line 188"/>
            <p:cNvSpPr>
              <a:spLocks noChangeShapeType="1"/>
            </p:cNvSpPr>
            <p:nvPr/>
          </p:nvSpPr>
          <p:spPr bwMode="auto">
            <a:xfrm>
              <a:off x="1927" y="2909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9" name="Line 189"/>
            <p:cNvSpPr>
              <a:spLocks noChangeShapeType="1"/>
            </p:cNvSpPr>
            <p:nvPr/>
          </p:nvSpPr>
          <p:spPr bwMode="auto">
            <a:xfrm>
              <a:off x="1927" y="3102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30" name="Line 190"/>
            <p:cNvSpPr>
              <a:spLocks noChangeShapeType="1"/>
            </p:cNvSpPr>
            <p:nvPr/>
          </p:nvSpPr>
          <p:spPr bwMode="auto">
            <a:xfrm>
              <a:off x="2055" y="3294"/>
              <a:ext cx="374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33" name="Line 193"/>
            <p:cNvSpPr>
              <a:spLocks noChangeShapeType="1"/>
            </p:cNvSpPr>
            <p:nvPr/>
          </p:nvSpPr>
          <p:spPr bwMode="auto">
            <a:xfrm>
              <a:off x="1927" y="2526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0" name="Line 200"/>
            <p:cNvSpPr>
              <a:spLocks noChangeShapeType="1"/>
            </p:cNvSpPr>
            <p:nvPr/>
          </p:nvSpPr>
          <p:spPr bwMode="auto">
            <a:xfrm>
              <a:off x="2429" y="3294"/>
              <a:ext cx="55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1" name="Line 201"/>
            <p:cNvSpPr>
              <a:spLocks noChangeShapeType="1"/>
            </p:cNvSpPr>
            <p:nvPr/>
          </p:nvSpPr>
          <p:spPr bwMode="auto">
            <a:xfrm>
              <a:off x="2981" y="3294"/>
              <a:ext cx="55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2" name="Line 202"/>
            <p:cNvSpPr>
              <a:spLocks noChangeShapeType="1"/>
            </p:cNvSpPr>
            <p:nvPr/>
          </p:nvSpPr>
          <p:spPr bwMode="auto">
            <a:xfrm>
              <a:off x="3533" y="3294"/>
              <a:ext cx="53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3" name="Line 203"/>
            <p:cNvSpPr>
              <a:spLocks noChangeShapeType="1"/>
            </p:cNvSpPr>
            <p:nvPr/>
          </p:nvSpPr>
          <p:spPr bwMode="auto">
            <a:xfrm>
              <a:off x="4063" y="3294"/>
              <a:ext cx="72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4" name="Line 204"/>
            <p:cNvSpPr>
              <a:spLocks noChangeShapeType="1"/>
            </p:cNvSpPr>
            <p:nvPr/>
          </p:nvSpPr>
          <p:spPr bwMode="auto">
            <a:xfrm>
              <a:off x="4783" y="3294"/>
              <a:ext cx="40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9" name="Line 209"/>
            <p:cNvSpPr>
              <a:spLocks noChangeShapeType="1"/>
            </p:cNvSpPr>
            <p:nvPr/>
          </p:nvSpPr>
          <p:spPr bwMode="auto">
            <a:xfrm>
              <a:off x="2298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0" name="Line 210"/>
            <p:cNvSpPr>
              <a:spLocks noChangeShapeType="1"/>
            </p:cNvSpPr>
            <p:nvPr/>
          </p:nvSpPr>
          <p:spPr bwMode="auto">
            <a:xfrm>
              <a:off x="2843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1" name="Line 211"/>
            <p:cNvSpPr>
              <a:spLocks noChangeShapeType="1"/>
            </p:cNvSpPr>
            <p:nvPr/>
          </p:nvSpPr>
          <p:spPr bwMode="auto">
            <a:xfrm>
              <a:off x="3342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2" name="Line 212"/>
            <p:cNvSpPr>
              <a:spLocks noChangeShapeType="1"/>
            </p:cNvSpPr>
            <p:nvPr/>
          </p:nvSpPr>
          <p:spPr bwMode="auto">
            <a:xfrm>
              <a:off x="393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3" name="Line 213"/>
            <p:cNvSpPr>
              <a:spLocks noChangeShapeType="1"/>
            </p:cNvSpPr>
            <p:nvPr/>
          </p:nvSpPr>
          <p:spPr bwMode="auto">
            <a:xfrm>
              <a:off x="4612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4" name="Line 214"/>
            <p:cNvSpPr>
              <a:spLocks noChangeShapeType="1"/>
            </p:cNvSpPr>
            <p:nvPr/>
          </p:nvSpPr>
          <p:spPr bwMode="auto">
            <a:xfrm>
              <a:off x="5065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6" name="Line 206"/>
            <p:cNvSpPr>
              <a:spLocks noChangeShapeType="1"/>
            </p:cNvSpPr>
            <p:nvPr/>
          </p:nvSpPr>
          <p:spPr bwMode="auto">
            <a:xfrm>
              <a:off x="1927" y="2341"/>
              <a:ext cx="0" cy="7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7" name="Line 207"/>
            <p:cNvSpPr>
              <a:spLocks noChangeShapeType="1"/>
            </p:cNvSpPr>
            <p:nvPr/>
          </p:nvSpPr>
          <p:spPr bwMode="auto">
            <a:xfrm>
              <a:off x="5700" y="2341"/>
              <a:ext cx="0" cy="7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" name="Group 261"/>
          <p:cNvGrpSpPr>
            <a:grpSpLocks/>
          </p:cNvGrpSpPr>
          <p:nvPr/>
        </p:nvGrpSpPr>
        <p:grpSpPr bwMode="auto">
          <a:xfrm>
            <a:off x="3059113" y="4597400"/>
            <a:ext cx="5989637" cy="306388"/>
            <a:chOff x="1927" y="2896"/>
            <a:chExt cx="3773" cy="193"/>
          </a:xfrm>
        </p:grpSpPr>
        <p:sp>
          <p:nvSpPr>
            <p:cNvPr id="624808" name="Rectangle 168"/>
            <p:cNvSpPr>
              <a:spLocks noChangeArrowheads="1"/>
            </p:cNvSpPr>
            <p:nvPr/>
          </p:nvSpPr>
          <p:spPr bwMode="auto">
            <a:xfrm>
              <a:off x="4655" y="2896"/>
              <a:ext cx="4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624811" name="Rectangle 171"/>
            <p:cNvSpPr>
              <a:spLocks noChangeArrowheads="1"/>
            </p:cNvSpPr>
            <p:nvPr/>
          </p:nvSpPr>
          <p:spPr bwMode="auto">
            <a:xfrm>
              <a:off x="5057" y="2896"/>
              <a:ext cx="64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1001</a:t>
              </a:r>
            </a:p>
          </p:txBody>
        </p:sp>
        <p:sp>
          <p:nvSpPr>
            <p:cNvPr id="624812" name="Rectangle 172"/>
            <p:cNvSpPr>
              <a:spLocks noChangeArrowheads="1"/>
            </p:cNvSpPr>
            <p:nvPr/>
          </p:nvSpPr>
          <p:spPr bwMode="auto">
            <a:xfrm>
              <a:off x="3935" y="2896"/>
              <a:ext cx="72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3" name="Rectangle 173"/>
            <p:cNvSpPr>
              <a:spLocks noChangeArrowheads="1"/>
            </p:cNvSpPr>
            <p:nvPr/>
          </p:nvSpPr>
          <p:spPr bwMode="auto">
            <a:xfrm>
              <a:off x="3405" y="2896"/>
              <a:ext cx="53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4" name="Rectangle 174"/>
            <p:cNvSpPr>
              <a:spLocks noChangeArrowheads="1"/>
            </p:cNvSpPr>
            <p:nvPr/>
          </p:nvSpPr>
          <p:spPr bwMode="auto">
            <a:xfrm>
              <a:off x="2853" y="2896"/>
              <a:ext cx="55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Name</a:t>
              </a:r>
            </a:p>
          </p:txBody>
        </p:sp>
        <p:sp>
          <p:nvSpPr>
            <p:cNvPr id="624799" name="Rectangle 159"/>
            <p:cNvSpPr>
              <a:spLocks noChangeArrowheads="1"/>
            </p:cNvSpPr>
            <p:nvPr/>
          </p:nvSpPr>
          <p:spPr bwMode="auto">
            <a:xfrm>
              <a:off x="2301" y="2896"/>
              <a:ext cx="55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624815" name="Rectangle 175"/>
            <p:cNvSpPr>
              <a:spLocks noChangeArrowheads="1"/>
            </p:cNvSpPr>
            <p:nvPr/>
          </p:nvSpPr>
          <p:spPr bwMode="auto">
            <a:xfrm>
              <a:off x="1927" y="2896"/>
              <a:ext cx="3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1004</a:t>
              </a:r>
            </a:p>
          </p:txBody>
        </p:sp>
      </p:grpSp>
      <p:sp>
        <p:nvSpPr>
          <p:cNvPr id="624816" name="Rectangle 176"/>
          <p:cNvSpPr>
            <a:spLocks noChangeArrowheads="1"/>
          </p:cNvSpPr>
          <p:nvPr/>
        </p:nvSpPr>
        <p:spPr bwMode="auto">
          <a:xfrm>
            <a:off x="8027988" y="4292600"/>
            <a:ext cx="1020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grpSp>
        <p:nvGrpSpPr>
          <p:cNvPr id="10" name="Group 285"/>
          <p:cNvGrpSpPr>
            <a:grpSpLocks/>
          </p:cNvGrpSpPr>
          <p:nvPr/>
        </p:nvGrpSpPr>
        <p:grpSpPr bwMode="auto">
          <a:xfrm>
            <a:off x="3652838" y="4292600"/>
            <a:ext cx="4375150" cy="304800"/>
            <a:chOff x="2301" y="2704"/>
            <a:chExt cx="2756" cy="192"/>
          </a:xfrm>
        </p:grpSpPr>
        <p:sp>
          <p:nvSpPr>
            <p:cNvPr id="624809" name="Rectangle 169"/>
            <p:cNvSpPr>
              <a:spLocks noChangeArrowheads="1"/>
            </p:cNvSpPr>
            <p:nvPr/>
          </p:nvSpPr>
          <p:spPr bwMode="auto">
            <a:xfrm>
              <a:off x="4655" y="2704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Int</a:t>
              </a:r>
            </a:p>
          </p:txBody>
        </p:sp>
        <p:sp>
          <p:nvSpPr>
            <p:cNvPr id="624817" name="Rectangle 177"/>
            <p:cNvSpPr>
              <a:spLocks noChangeArrowheads="1"/>
            </p:cNvSpPr>
            <p:nvPr/>
          </p:nvSpPr>
          <p:spPr bwMode="auto">
            <a:xfrm>
              <a:off x="3935" y="2704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8" name="Rectangle 178"/>
            <p:cNvSpPr>
              <a:spLocks noChangeArrowheads="1"/>
            </p:cNvSpPr>
            <p:nvPr/>
          </p:nvSpPr>
          <p:spPr bwMode="auto">
            <a:xfrm>
              <a:off x="3405" y="2704"/>
              <a:ext cx="5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624819" name="Rectangle 179"/>
            <p:cNvSpPr>
              <a:spLocks noChangeArrowheads="1"/>
            </p:cNvSpPr>
            <p:nvPr/>
          </p:nvSpPr>
          <p:spPr bwMode="auto">
            <a:xfrm>
              <a:off x="2853" y="2704"/>
              <a:ext cx="5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EmpNo</a:t>
              </a:r>
            </a:p>
          </p:txBody>
        </p:sp>
        <p:sp>
          <p:nvSpPr>
            <p:cNvPr id="624800" name="Rectangle 160"/>
            <p:cNvSpPr>
              <a:spLocks noChangeArrowheads="1"/>
            </p:cNvSpPr>
            <p:nvPr/>
          </p:nvSpPr>
          <p:spPr bwMode="auto">
            <a:xfrm>
              <a:off x="2301" y="2704"/>
              <a:ext cx="5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11</a:t>
              </a:r>
            </a:p>
          </p:txBody>
        </p:sp>
      </p:grpSp>
      <p:grpSp>
        <p:nvGrpSpPr>
          <p:cNvPr id="11" name="Group 253"/>
          <p:cNvGrpSpPr>
            <a:grpSpLocks/>
          </p:cNvGrpSpPr>
          <p:nvPr/>
        </p:nvGrpSpPr>
        <p:grpSpPr bwMode="auto">
          <a:xfrm>
            <a:off x="901700" y="692150"/>
            <a:ext cx="2735263" cy="2808288"/>
            <a:chOff x="839" y="1071"/>
            <a:chExt cx="1723" cy="1769"/>
          </a:xfrm>
        </p:grpSpPr>
        <p:sp>
          <p:nvSpPr>
            <p:cNvPr id="624894" name="Oval 254"/>
            <p:cNvSpPr>
              <a:spLocks noChangeArrowheads="1"/>
            </p:cNvSpPr>
            <p:nvPr/>
          </p:nvSpPr>
          <p:spPr bwMode="auto">
            <a:xfrm>
              <a:off x="839" y="2568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95" name="Oval 255"/>
            <p:cNvSpPr>
              <a:spLocks noChangeArrowheads="1"/>
            </p:cNvSpPr>
            <p:nvPr/>
          </p:nvSpPr>
          <p:spPr bwMode="auto">
            <a:xfrm>
              <a:off x="2018" y="1071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896" name="AutoShape 256"/>
            <p:cNvCxnSpPr>
              <a:cxnSpLocks noChangeShapeType="1"/>
              <a:stCxn id="624894" idx="7"/>
              <a:endCxn id="624895" idx="3"/>
            </p:cNvCxnSpPr>
            <p:nvPr/>
          </p:nvCxnSpPr>
          <p:spPr bwMode="auto">
            <a:xfrm flipV="1">
              <a:off x="1303" y="1312"/>
              <a:ext cx="795" cy="1287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624897" name="Oval 257"/>
          <p:cNvSpPr>
            <a:spLocks noChangeArrowheads="1"/>
          </p:cNvSpPr>
          <p:nvPr/>
        </p:nvSpPr>
        <p:spPr bwMode="auto">
          <a:xfrm>
            <a:off x="1765300" y="3644900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898" name="Oval 258"/>
          <p:cNvSpPr>
            <a:spLocks noChangeArrowheads="1"/>
          </p:cNvSpPr>
          <p:nvPr/>
        </p:nvSpPr>
        <p:spPr bwMode="auto">
          <a:xfrm>
            <a:off x="3489325" y="1268413"/>
            <a:ext cx="795338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899" name="AutoShape 259"/>
          <p:cNvCxnSpPr>
            <a:cxnSpLocks noChangeShapeType="1"/>
            <a:stCxn id="624897" idx="7"/>
            <a:endCxn id="624898" idx="3"/>
          </p:cNvCxnSpPr>
          <p:nvPr/>
        </p:nvCxnSpPr>
        <p:spPr bwMode="auto">
          <a:xfrm flipV="1">
            <a:off x="2565400" y="1670050"/>
            <a:ext cx="1039813" cy="2027238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4907" name="Rectangle 267"/>
          <p:cNvSpPr>
            <a:spLocks noChangeArrowheads="1"/>
          </p:cNvSpPr>
          <p:nvPr/>
        </p:nvSpPr>
        <p:spPr bwMode="auto">
          <a:xfrm>
            <a:off x="5176838" y="583406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1003</a:t>
            </a:r>
          </a:p>
        </p:txBody>
      </p:sp>
      <p:grpSp>
        <p:nvGrpSpPr>
          <p:cNvPr id="12" name="Group 282"/>
          <p:cNvGrpSpPr>
            <a:grpSpLocks/>
          </p:cNvGrpSpPr>
          <p:nvPr/>
        </p:nvGrpSpPr>
        <p:grpSpPr bwMode="auto">
          <a:xfrm>
            <a:off x="2987675" y="2536825"/>
            <a:ext cx="4178300" cy="3600450"/>
            <a:chOff x="1882" y="1598"/>
            <a:chExt cx="2632" cy="2268"/>
          </a:xfrm>
        </p:grpSpPr>
        <p:sp>
          <p:nvSpPr>
            <p:cNvPr id="624904" name="Oval 264"/>
            <p:cNvSpPr>
              <a:spLocks noChangeArrowheads="1"/>
            </p:cNvSpPr>
            <p:nvPr/>
          </p:nvSpPr>
          <p:spPr bwMode="auto">
            <a:xfrm>
              <a:off x="3969" y="3594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05" name="Oval 265"/>
            <p:cNvSpPr>
              <a:spLocks noChangeArrowheads="1"/>
            </p:cNvSpPr>
            <p:nvPr/>
          </p:nvSpPr>
          <p:spPr bwMode="auto">
            <a:xfrm>
              <a:off x="1882" y="1598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906" name="AutoShape 266"/>
            <p:cNvCxnSpPr>
              <a:cxnSpLocks noChangeShapeType="1"/>
              <a:stCxn id="624904" idx="1"/>
              <a:endCxn id="624905" idx="5"/>
            </p:cNvCxnSpPr>
            <p:nvPr/>
          </p:nvCxnSpPr>
          <p:spPr bwMode="auto">
            <a:xfrm flipH="1" flipV="1">
              <a:off x="2346" y="1839"/>
              <a:ext cx="1703" cy="178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 type="triangle" w="med" len="med"/>
              <a:tailEnd/>
            </a:ln>
            <a:effectLst/>
          </p:spPr>
        </p:cxnSp>
        <p:sp>
          <p:nvSpPr>
            <p:cNvPr id="624908" name="Rectangle 268"/>
            <p:cNvSpPr>
              <a:spLocks noChangeArrowheads="1"/>
            </p:cNvSpPr>
            <p:nvPr/>
          </p:nvSpPr>
          <p:spPr bwMode="auto">
            <a:xfrm>
              <a:off x="3923" y="3657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401</a:t>
              </a:r>
            </a:p>
          </p:txBody>
        </p:sp>
      </p:grpSp>
      <p:sp>
        <p:nvSpPr>
          <p:cNvPr id="624909" name="Rectangle 269"/>
          <p:cNvSpPr>
            <a:spLocks noChangeArrowheads="1"/>
          </p:cNvSpPr>
          <p:nvPr/>
        </p:nvSpPr>
        <p:spPr bwMode="auto">
          <a:xfrm>
            <a:off x="5176838" y="610711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1004</a:t>
            </a:r>
          </a:p>
        </p:txBody>
      </p:sp>
      <p:sp>
        <p:nvSpPr>
          <p:cNvPr id="624910" name="Rectangle 270"/>
          <p:cNvSpPr>
            <a:spLocks noChangeArrowheads="1"/>
          </p:cNvSpPr>
          <p:nvPr/>
        </p:nvSpPr>
        <p:spPr bwMode="auto">
          <a:xfrm>
            <a:off x="6226175" y="6107113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402</a:t>
            </a:r>
          </a:p>
        </p:txBody>
      </p:sp>
      <p:grpSp>
        <p:nvGrpSpPr>
          <p:cNvPr id="13" name="Group 284"/>
          <p:cNvGrpSpPr>
            <a:grpSpLocks/>
          </p:cNvGrpSpPr>
          <p:nvPr/>
        </p:nvGrpSpPr>
        <p:grpSpPr bwMode="auto">
          <a:xfrm>
            <a:off x="2916238" y="4292600"/>
            <a:ext cx="3024187" cy="1916113"/>
            <a:chOff x="1837" y="2704"/>
            <a:chExt cx="1905" cy="1207"/>
          </a:xfrm>
        </p:grpSpPr>
        <p:sp>
          <p:nvSpPr>
            <p:cNvPr id="624820" name="Rectangle 180"/>
            <p:cNvSpPr>
              <a:spLocks noChangeArrowheads="1"/>
            </p:cNvSpPr>
            <p:nvPr/>
          </p:nvSpPr>
          <p:spPr bwMode="auto">
            <a:xfrm>
              <a:off x="1927" y="270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1003</a:t>
              </a:r>
            </a:p>
          </p:txBody>
        </p:sp>
        <p:sp>
          <p:nvSpPr>
            <p:cNvPr id="624913" name="Oval 273"/>
            <p:cNvSpPr>
              <a:spLocks noChangeArrowheads="1"/>
            </p:cNvSpPr>
            <p:nvPr/>
          </p:nvSpPr>
          <p:spPr bwMode="auto">
            <a:xfrm>
              <a:off x="3198" y="3639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14" name="Oval 274"/>
            <p:cNvSpPr>
              <a:spLocks noChangeArrowheads="1"/>
            </p:cNvSpPr>
            <p:nvPr/>
          </p:nvSpPr>
          <p:spPr bwMode="auto">
            <a:xfrm>
              <a:off x="1837" y="2704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915" name="AutoShape 275"/>
            <p:cNvCxnSpPr>
              <a:cxnSpLocks noChangeShapeType="1"/>
              <a:stCxn id="624913" idx="1"/>
              <a:endCxn id="624914" idx="5"/>
            </p:cNvCxnSpPr>
            <p:nvPr/>
          </p:nvCxnSpPr>
          <p:spPr bwMode="auto">
            <a:xfrm flipH="1" flipV="1">
              <a:off x="2301" y="2945"/>
              <a:ext cx="977" cy="7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624916" name="Oval 276"/>
          <p:cNvSpPr>
            <a:spLocks noChangeArrowheads="1"/>
          </p:cNvSpPr>
          <p:nvPr/>
        </p:nvSpPr>
        <p:spPr bwMode="auto">
          <a:xfrm>
            <a:off x="8027988" y="2543175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917" name="Oval 277"/>
          <p:cNvSpPr>
            <a:spLocks noChangeArrowheads="1"/>
          </p:cNvSpPr>
          <p:nvPr/>
        </p:nvSpPr>
        <p:spPr bwMode="auto">
          <a:xfrm>
            <a:off x="1619250" y="5805488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918" name="AutoShape 278"/>
          <p:cNvCxnSpPr>
            <a:cxnSpLocks noChangeShapeType="1"/>
            <a:stCxn id="624916" idx="3"/>
            <a:endCxn id="624917" idx="7"/>
          </p:cNvCxnSpPr>
          <p:nvPr/>
        </p:nvCxnSpPr>
        <p:spPr bwMode="auto">
          <a:xfrm flipH="1">
            <a:off x="2419350" y="2944813"/>
            <a:ext cx="5745163" cy="2913062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4919" name="Oval 279"/>
          <p:cNvSpPr>
            <a:spLocks noChangeArrowheads="1"/>
          </p:cNvSpPr>
          <p:nvPr/>
        </p:nvSpPr>
        <p:spPr bwMode="auto">
          <a:xfrm>
            <a:off x="468313" y="5876925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920" name="Oval 280"/>
          <p:cNvSpPr>
            <a:spLocks noChangeArrowheads="1"/>
          </p:cNvSpPr>
          <p:nvPr/>
        </p:nvSpPr>
        <p:spPr bwMode="auto">
          <a:xfrm>
            <a:off x="8207375" y="4221163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921" name="AutoShape 281"/>
          <p:cNvCxnSpPr>
            <a:cxnSpLocks noChangeShapeType="1"/>
            <a:stCxn id="624919" idx="7"/>
            <a:endCxn id="624920" idx="2"/>
          </p:cNvCxnSpPr>
          <p:nvPr/>
        </p:nvCxnSpPr>
        <p:spPr bwMode="auto">
          <a:xfrm flipV="1">
            <a:off x="1268413" y="4448175"/>
            <a:ext cx="6924675" cy="1481138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24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24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624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24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2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2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7" grpId="0" animBg="1"/>
      <p:bldP spid="624859" grpId="0" animBg="1"/>
      <p:bldP spid="624859" grpId="1" animBg="1"/>
      <p:bldP spid="624872" grpId="0" animBg="1"/>
      <p:bldP spid="624816" grpId="0"/>
      <p:bldP spid="624897" grpId="0" animBg="1"/>
      <p:bldP spid="624897" grpId="1" animBg="1"/>
      <p:bldP spid="624898" grpId="0" animBg="1"/>
      <p:bldP spid="624898" grpId="1" animBg="1"/>
      <p:bldP spid="624907" grpId="0"/>
      <p:bldP spid="624909" grpId="0"/>
      <p:bldP spid="624910" grpId="0"/>
      <p:bldP spid="624916" grpId="0" animBg="1"/>
      <p:bldP spid="624917" grpId="0" animBg="1"/>
      <p:bldP spid="624919" grpId="0" animBg="1"/>
      <p:bldP spid="62492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Supermodel &amp; Rules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Remark</a:t>
            </a:r>
          </a:p>
          <a:p>
            <a:pPr lvl="1"/>
            <a:r>
              <a:rPr lang="en-US"/>
              <a:t>Many constructs, despite differences in their syntactical structures, are semantically similar or identical</a:t>
            </a:r>
          </a:p>
          <a:p>
            <a:pPr lvl="2"/>
            <a:r>
              <a:rPr lang="en-US"/>
              <a:t>attributes of entities and relationships in the ER model</a:t>
            </a:r>
          </a:p>
          <a:p>
            <a:pPr lvl="2"/>
            <a:r>
              <a:rPr lang="en-US"/>
              <a:t>attributes in the ER model, fields in the OO model, </a:t>
            </a:r>
            <a:br>
              <a:rPr lang="en-US"/>
            </a:br>
            <a:r>
              <a:rPr lang="en-US"/>
              <a:t>and columns in the relational model</a:t>
            </a:r>
          </a:p>
          <a:p>
            <a:pPr lvl="1"/>
            <a:r>
              <a:rPr lang="en-US"/>
              <a:t>We can collapse them into a single construct </a:t>
            </a:r>
            <a:br>
              <a:rPr lang="en-US"/>
            </a:br>
            <a:r>
              <a:rPr lang="en-US"/>
              <a:t>with optional references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72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4AD6-D9BE-4817-A440-AEED271DB4B9}" type="slidenum">
              <a:rPr lang="it-IT"/>
              <a:pPr/>
              <a:t>73</a:t>
            </a:fld>
            <a:endParaRPr lang="it-IT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Schemas and mappings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require discussion, but let us assume intuitive notions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5D6F-17AE-4E5D-922A-D8DFDCBAD116}" type="slidenum">
              <a:rPr lang="it-IT"/>
              <a:pPr/>
              <a:t>74</a:t>
            </a:fld>
            <a:endParaRPr lang="it-IT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mgmt operators, a first set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Batang" pitchFamily="18" charset="-127"/>
                <a:cs typeface="Arial" charset="0"/>
              </a:rPr>
              <a:t>map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Match</a:t>
            </a:r>
            <a:r>
              <a:rPr lang="en-US">
                <a:ea typeface="Batang" pitchFamily="18" charset="-127"/>
                <a:cs typeface="Arial" charset="0"/>
              </a:rPr>
              <a:t> (S1, S2) 	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S3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Merge</a:t>
            </a:r>
            <a:r>
              <a:rPr lang="en-US">
                <a:ea typeface="Batang" pitchFamily="18" charset="-127"/>
                <a:cs typeface="Arial" charset="0"/>
              </a:rPr>
              <a:t> (S1, S2, map)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S2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Diff</a:t>
            </a:r>
            <a:r>
              <a:rPr lang="en-US">
                <a:ea typeface="Batang" pitchFamily="18" charset="-127"/>
                <a:cs typeface="Arial" charset="0"/>
              </a:rPr>
              <a:t> (S1, map) 		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and more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map3 = Compose (map1, map2)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S2 = Select (S1, pred) 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Apply (S, f) 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list = Enumerate (S)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S2 = Copy (S1)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…</a:t>
            </a:r>
          </a:p>
          <a:p>
            <a:endParaRPr lang="en-US" sz="1800"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2645-9A9E-4B15-ABD5-9CE7D72005BF}" type="slidenum">
              <a:rPr lang="it-IT"/>
              <a:pPr/>
              <a:t>75</a:t>
            </a:fld>
            <a:endParaRPr lang="it-IT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 = </a:t>
            </a:r>
            <a:r>
              <a:rPr lang="en-US" b="1" dirty="0">
                <a:solidFill>
                  <a:schemeClr val="accent2"/>
                </a:solidFill>
              </a:rPr>
              <a:t>Match</a:t>
            </a:r>
            <a:r>
              <a:rPr lang="en-US" dirty="0"/>
              <a:t> (S1, S2)</a:t>
            </a:r>
          </a:p>
          <a:p>
            <a:pPr lvl="1"/>
            <a:r>
              <a:rPr lang="en-US" dirty="0"/>
              <a:t>given 	</a:t>
            </a:r>
          </a:p>
          <a:p>
            <a:pPr lvl="2"/>
            <a:r>
              <a:rPr lang="en-US" dirty="0"/>
              <a:t>two schemas S1, S2</a:t>
            </a:r>
          </a:p>
          <a:p>
            <a:pPr lvl="1"/>
            <a:r>
              <a:rPr lang="en-US" dirty="0"/>
              <a:t>returns 	</a:t>
            </a:r>
          </a:p>
          <a:p>
            <a:pPr lvl="2"/>
            <a:r>
              <a:rPr lang="en-US" dirty="0"/>
              <a:t>a mapping between them</a:t>
            </a:r>
          </a:p>
          <a:p>
            <a:r>
              <a:rPr lang="en-US" dirty="0"/>
              <a:t>the “classical” initial step in data integration:</a:t>
            </a:r>
          </a:p>
          <a:p>
            <a:pPr lvl="1"/>
            <a:r>
              <a:rPr lang="en-US" dirty="0"/>
              <a:t>find the common elements of two schemas and the correspondences between them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5E3F-0060-4399-A5C0-CF52F5A71C51}" type="slidenum">
              <a:rPr lang="it-IT"/>
              <a:pPr/>
              <a:t>76</a:t>
            </a:fld>
            <a:endParaRPr lang="it-IT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S3 = </a:t>
            </a:r>
            <a:r>
              <a:rPr lang="en-US" b="1">
                <a:solidFill>
                  <a:schemeClr val="accent2"/>
                </a:solidFill>
              </a:rPr>
              <a:t>Merge</a:t>
            </a:r>
            <a:r>
              <a:rPr lang="en-US"/>
              <a:t> (S1, S2, map)		</a:t>
            </a:r>
          </a:p>
          <a:p>
            <a:pPr lvl="1"/>
            <a:r>
              <a:rPr lang="en-US"/>
              <a:t>given </a:t>
            </a:r>
          </a:p>
          <a:p>
            <a:pPr lvl="2"/>
            <a:r>
              <a:rPr lang="en-US"/>
              <a:t>two schemas and a mapping between them</a:t>
            </a:r>
          </a:p>
          <a:p>
            <a:pPr lvl="1"/>
            <a:r>
              <a:rPr lang="en-US"/>
              <a:t>returns </a:t>
            </a:r>
          </a:p>
          <a:p>
            <a:pPr lvl="2"/>
            <a:r>
              <a:rPr lang="en-US"/>
              <a:t>a third schema (and two mappings)</a:t>
            </a:r>
          </a:p>
          <a:p>
            <a:r>
              <a:rPr lang="en-US"/>
              <a:t>the “classical” second step in data integration:</a:t>
            </a:r>
          </a:p>
          <a:p>
            <a:pPr lvl="1"/>
            <a:r>
              <a:rPr lang="en-US"/>
              <a:t>given the correspondences, find a way to obtain one schema out of two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6C89-9276-4F29-80F9-2348839B924D}" type="slidenum">
              <a:rPr lang="it-IT"/>
              <a:pPr/>
              <a:t>77</a:t>
            </a:fld>
            <a:endParaRPr lang="it-IT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S2 = </a:t>
            </a:r>
            <a:r>
              <a:rPr lang="en-US" b="1">
                <a:solidFill>
                  <a:schemeClr val="accent2"/>
                </a:solidFill>
              </a:rPr>
              <a:t>Diff</a:t>
            </a:r>
            <a:r>
              <a:rPr lang="en-US"/>
              <a:t> (S1, map) 	</a:t>
            </a:r>
          </a:p>
          <a:p>
            <a:pPr lvl="1"/>
            <a:r>
              <a:rPr lang="en-US"/>
              <a:t>given </a:t>
            </a:r>
          </a:p>
          <a:p>
            <a:pPr lvl="2"/>
            <a:r>
              <a:rPr lang="en-US"/>
              <a:t>a schema and a mapping from it (to some other schema, not relevant)</a:t>
            </a:r>
          </a:p>
          <a:p>
            <a:pPr lvl="1"/>
            <a:r>
              <a:rPr lang="en-US"/>
              <a:t>returns </a:t>
            </a:r>
          </a:p>
          <a:p>
            <a:pPr lvl="2"/>
            <a:r>
              <a:rPr lang="en-US"/>
              <a:t>a (sub-)schema, with the elements that do not participate in the mapping</a:t>
            </a:r>
          </a:p>
          <a:p>
            <a:pPr>
              <a:buFontTx/>
              <a:buNone/>
            </a:pPr>
            <a:r>
              <a:rPr lang="en-US"/>
              <a:t>		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C51-5246-4F24-A7F9-D4320838CC8D}" type="slidenum">
              <a:rPr lang="it-IT"/>
              <a:pPr/>
              <a:t>78</a:t>
            </a:fld>
            <a:endParaRPr lang="it-IT"/>
          </a:p>
        </p:txBody>
      </p:sp>
      <p:sp>
        <p:nvSpPr>
          <p:cNvPr id="415765" name="Rectangle 21"/>
          <p:cNvSpPr>
            <a:spLocks noChangeArrowheads="1"/>
          </p:cNvSpPr>
          <p:nvPr/>
        </p:nvSpPr>
        <p:spPr bwMode="auto">
          <a:xfrm>
            <a:off x="3419475" y="3429000"/>
            <a:ext cx="1657350" cy="28797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DW2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(Bernstein and Rahm, ER 2000)</a:t>
            </a:r>
          </a:p>
          <a:p>
            <a:r>
              <a:rPr lang="en-US"/>
              <a:t>A  database (a “source”), a data warehouse and a mapping between the two</a:t>
            </a:r>
          </a:p>
          <a:p>
            <a:r>
              <a:rPr lang="en-US"/>
              <a:t>We want to add a source, with some similarity to the first one</a:t>
            </a:r>
          </a:p>
          <a:p>
            <a:r>
              <a:rPr lang="en-US"/>
              <a:t>and update the DW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15761" name="Rectangle 17"/>
          <p:cNvSpPr>
            <a:spLocks noChangeArrowheads="1"/>
          </p:cNvSpPr>
          <p:nvPr/>
        </p:nvSpPr>
        <p:spPr bwMode="auto">
          <a:xfrm>
            <a:off x="595313" y="3427413"/>
            <a:ext cx="11445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DB1</a:t>
            </a: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3714750" y="3606800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DW1</a:t>
            </a:r>
          </a:p>
        </p:txBody>
      </p:sp>
      <p:cxnSp>
        <p:nvCxnSpPr>
          <p:cNvPr id="415763" name="AutoShape 19"/>
          <p:cNvCxnSpPr>
            <a:cxnSpLocks noChangeShapeType="1"/>
            <a:stCxn id="415761" idx="3"/>
            <a:endCxn id="415762" idx="1"/>
          </p:cNvCxnSpPr>
          <p:nvPr/>
        </p:nvCxnSpPr>
        <p:spPr bwMode="auto">
          <a:xfrm>
            <a:off x="1739900" y="3967163"/>
            <a:ext cx="19748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15764" name="Rectangle 20"/>
          <p:cNvSpPr>
            <a:spLocks noChangeArrowheads="1"/>
          </p:cNvSpPr>
          <p:nvPr/>
        </p:nvSpPr>
        <p:spPr bwMode="auto">
          <a:xfrm>
            <a:off x="595313" y="5372100"/>
            <a:ext cx="11445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DB2</a:t>
            </a:r>
          </a:p>
        </p:txBody>
      </p:sp>
      <p:sp>
        <p:nvSpPr>
          <p:cNvPr id="415768" name="Line 24"/>
          <p:cNvSpPr>
            <a:spLocks noChangeShapeType="1"/>
          </p:cNvSpPr>
          <p:nvPr/>
        </p:nvSpPr>
        <p:spPr bwMode="auto">
          <a:xfrm>
            <a:off x="1763713" y="5949950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65" grpId="0" animBg="1"/>
      <p:bldP spid="415764" grpId="0" animBg="1"/>
      <p:bldP spid="41576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484-CEFB-4A22-93B4-A9EBC3DFBE5D}" type="slidenum">
              <a:rPr lang="it-IT"/>
              <a:pPr/>
              <a:t>79</a:t>
            </a:fld>
            <a:endParaRPr lang="it-IT"/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3563938" y="1773238"/>
            <a:ext cx="1441450" cy="331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en-US">
                <a:latin typeface="Arial" charset="0"/>
              </a:rPr>
              <a:t>DW2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the "solution"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595313" y="2205038"/>
            <a:ext cx="11445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DB1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3714750" y="2384425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DW1</a:t>
            </a:r>
          </a:p>
        </p:txBody>
      </p:sp>
      <p:cxnSp>
        <p:nvCxnSpPr>
          <p:cNvPr id="237574" name="AutoShape 6"/>
          <p:cNvCxnSpPr>
            <a:cxnSpLocks noChangeShapeType="1"/>
            <a:stCxn id="237572" idx="3"/>
            <a:endCxn id="237573" idx="1"/>
          </p:cNvCxnSpPr>
          <p:nvPr/>
        </p:nvCxnSpPr>
        <p:spPr bwMode="auto">
          <a:xfrm>
            <a:off x="1739900" y="2744788"/>
            <a:ext cx="19748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595313" y="4149725"/>
            <a:ext cx="11445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DB2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2251075" y="242093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m1</a:t>
            </a:r>
          </a:p>
        </p:txBody>
      </p:sp>
      <p:cxnSp>
        <p:nvCxnSpPr>
          <p:cNvPr id="237577" name="AutoShape 9"/>
          <p:cNvCxnSpPr>
            <a:cxnSpLocks noChangeShapeType="1"/>
            <a:stCxn id="237575" idx="0"/>
            <a:endCxn id="237572" idx="2"/>
          </p:cNvCxnSpPr>
          <p:nvPr/>
        </p:nvCxnSpPr>
        <p:spPr bwMode="auto">
          <a:xfrm flipV="1">
            <a:off x="1168400" y="3284538"/>
            <a:ext cx="0" cy="8651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657225" y="339248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m2</a:t>
            </a:r>
          </a:p>
        </p:txBody>
      </p:sp>
      <p:sp>
        <p:nvSpPr>
          <p:cNvPr id="237582" name="Line 14"/>
          <p:cNvSpPr>
            <a:spLocks noChangeShapeType="1"/>
          </p:cNvSpPr>
          <p:nvPr/>
        </p:nvSpPr>
        <p:spPr bwMode="auto">
          <a:xfrm flipV="1">
            <a:off x="1547813" y="2924175"/>
            <a:ext cx="2166937" cy="12239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2166938" y="3068638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m3</a:t>
            </a: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722313" y="4870450"/>
            <a:ext cx="8905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 DB2’</a:t>
            </a:r>
          </a:p>
        </p:txBody>
      </p: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5435600" y="2617788"/>
            <a:ext cx="360045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m2 = Match(DB1,DB2)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m3= Compose(m2,m1)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DB2’=Diff(DB2,m3)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DW2’, m4 user defined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m5 = Match(DW1,DW2’)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DW2 = Merge(DW,DW2’,m5)</a:t>
            </a:r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3708400" y="4219575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DW2’</a:t>
            </a:r>
          </a:p>
        </p:txBody>
      </p:sp>
      <p:cxnSp>
        <p:nvCxnSpPr>
          <p:cNvPr id="237589" name="AutoShape 21"/>
          <p:cNvCxnSpPr>
            <a:cxnSpLocks noChangeShapeType="1"/>
            <a:stCxn id="237585" idx="3"/>
            <a:endCxn id="237588" idx="1"/>
          </p:cNvCxnSpPr>
          <p:nvPr/>
        </p:nvCxnSpPr>
        <p:spPr bwMode="auto">
          <a:xfrm flipV="1">
            <a:off x="1612900" y="4579938"/>
            <a:ext cx="209550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7590" name="AutoShape 22"/>
          <p:cNvCxnSpPr>
            <a:cxnSpLocks noChangeShapeType="1"/>
            <a:stCxn id="237588" idx="0"/>
            <a:endCxn id="237573" idx="2"/>
          </p:cNvCxnSpPr>
          <p:nvPr/>
        </p:nvCxnSpPr>
        <p:spPr bwMode="auto">
          <a:xfrm flipV="1">
            <a:off x="4281488" y="3105150"/>
            <a:ext cx="6350" cy="1114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2466975" y="440055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m4</a:t>
            </a:r>
          </a:p>
        </p:txBody>
      </p:sp>
      <p:sp>
        <p:nvSpPr>
          <p:cNvPr id="237592" name="Text Box 24"/>
          <p:cNvSpPr txBox="1">
            <a:spLocks noChangeArrowheads="1"/>
          </p:cNvSpPr>
          <p:nvPr/>
        </p:nvSpPr>
        <p:spPr bwMode="auto">
          <a:xfrm>
            <a:off x="3752850" y="350043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m5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3" grpId="0" animBg="1"/>
      <p:bldP spid="237578" grpId="0"/>
      <p:bldP spid="237582" grpId="0" animBg="1"/>
      <p:bldP spid="237583" grpId="0"/>
      <p:bldP spid="237585" grpId="0" animBg="1"/>
      <p:bldP spid="237588" grpId="0" animBg="1"/>
      <p:bldP spid="237591" grpId="0"/>
      <p:bldP spid="2375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7285-ED66-4D8E-9BD3-76CE859A8759}" type="slidenum">
              <a:rPr lang="it-IT"/>
              <a:pPr/>
              <a:t>8</a:t>
            </a:fld>
            <a:endParaRPr lang="it-IT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Heterogeneity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We need to handle artifacts and data in various models</a:t>
            </a:r>
          </a:p>
          <a:p>
            <a:pPr lvl="1"/>
            <a:r>
              <a:rPr lang="it-IT"/>
              <a:t>Data are defined wrt to schemas</a:t>
            </a:r>
          </a:p>
          <a:p>
            <a:pPr lvl="1"/>
            <a:r>
              <a:rPr lang="it-IT"/>
              <a:t>Schemas wrt to models</a:t>
            </a:r>
          </a:p>
          <a:p>
            <a:pPr lvl="1"/>
            <a:r>
              <a:rPr lang="it-IT"/>
              <a:t>How can models be defined? We need </a:t>
            </a:r>
            <a:r>
              <a:rPr lang="it-IT" b="1">
                <a:solidFill>
                  <a:schemeClr val="accent2"/>
                </a:solidFill>
              </a:rPr>
              <a:t>metamodels</a:t>
            </a:r>
          </a:p>
          <a:p>
            <a:pPr lvl="1"/>
            <a:endParaRPr lang="it-IT"/>
          </a:p>
          <a:p>
            <a:endParaRPr lang="it-IT"/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2627313" y="5395913"/>
            <a:ext cx="1368425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tx2"/>
                </a:solidFill>
                <a:latin typeface="Arial" charset="0"/>
              </a:rPr>
              <a:t>Data</a:t>
            </a:r>
          </a:p>
        </p:txBody>
      </p:sp>
      <p:grpSp>
        <p:nvGrpSpPr>
          <p:cNvPr id="505871" name="Group 15"/>
          <p:cNvGrpSpPr>
            <a:grpSpLocks/>
          </p:cNvGrpSpPr>
          <p:nvPr/>
        </p:nvGrpSpPr>
        <p:grpSpPr bwMode="auto">
          <a:xfrm>
            <a:off x="2627313" y="3546475"/>
            <a:ext cx="1368425" cy="925513"/>
            <a:chOff x="2381" y="2234"/>
            <a:chExt cx="862" cy="583"/>
          </a:xfrm>
        </p:grpSpPr>
        <p:sp>
          <p:nvSpPr>
            <p:cNvPr id="505861" name="Rectangle 5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Models</a:t>
              </a:r>
            </a:p>
          </p:txBody>
        </p:sp>
        <p:cxnSp>
          <p:nvCxnSpPr>
            <p:cNvPr id="505866" name="AutoShape 10"/>
            <p:cNvCxnSpPr>
              <a:cxnSpLocks noChangeShapeType="1"/>
              <a:stCxn id="505861" idx="2"/>
              <a:endCxn id="505863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0" name="Group 14"/>
          <p:cNvGrpSpPr>
            <a:grpSpLocks/>
          </p:cNvGrpSpPr>
          <p:nvPr/>
        </p:nvGrpSpPr>
        <p:grpSpPr bwMode="auto">
          <a:xfrm>
            <a:off x="2627313" y="4471988"/>
            <a:ext cx="1368425" cy="923925"/>
            <a:chOff x="2381" y="2817"/>
            <a:chExt cx="862" cy="582"/>
          </a:xfrm>
        </p:grpSpPr>
        <p:sp>
          <p:nvSpPr>
            <p:cNvPr id="505863" name="Rectangle 7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Schemas</a:t>
              </a:r>
            </a:p>
          </p:txBody>
        </p:sp>
        <p:cxnSp>
          <p:nvCxnSpPr>
            <p:cNvPr id="505867" name="AutoShape 11"/>
            <p:cNvCxnSpPr>
              <a:cxnSpLocks noChangeShapeType="1"/>
              <a:stCxn id="505863" idx="2"/>
              <a:endCxn id="505864" idx="0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3" name="Group 17"/>
          <p:cNvGrpSpPr>
            <a:grpSpLocks/>
          </p:cNvGrpSpPr>
          <p:nvPr/>
        </p:nvGrpSpPr>
        <p:grpSpPr bwMode="auto">
          <a:xfrm>
            <a:off x="4356100" y="3546475"/>
            <a:ext cx="1368425" cy="925513"/>
            <a:chOff x="2381" y="2234"/>
            <a:chExt cx="862" cy="583"/>
          </a:xfrm>
        </p:grpSpPr>
        <p:sp>
          <p:nvSpPr>
            <p:cNvPr id="505874" name="Rectangle 18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metaschemas </a:t>
              </a:r>
            </a:p>
          </p:txBody>
        </p:sp>
        <p:cxnSp>
          <p:nvCxnSpPr>
            <p:cNvPr id="505875" name="AutoShape 19"/>
            <p:cNvCxnSpPr>
              <a:cxnSpLocks noChangeShapeType="1"/>
              <a:stCxn id="505874" idx="2"/>
              <a:endCxn id="505877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  <p:grpSp>
        <p:nvGrpSpPr>
          <p:cNvPr id="505876" name="Group 20"/>
          <p:cNvGrpSpPr>
            <a:grpSpLocks/>
          </p:cNvGrpSpPr>
          <p:nvPr/>
        </p:nvGrpSpPr>
        <p:grpSpPr bwMode="auto">
          <a:xfrm>
            <a:off x="4067175" y="4471988"/>
            <a:ext cx="1368425" cy="923925"/>
            <a:chOff x="2381" y="2817"/>
            <a:chExt cx="862" cy="582"/>
          </a:xfrm>
        </p:grpSpPr>
        <p:sp>
          <p:nvSpPr>
            <p:cNvPr id="505877" name="Rectangle 21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metadata</a:t>
              </a:r>
            </a:p>
          </p:txBody>
        </p:sp>
        <p:cxnSp>
          <p:nvCxnSpPr>
            <p:cNvPr id="505878" name="AutoShape 22"/>
            <p:cNvCxnSpPr>
              <a:cxnSpLocks noChangeShapeType="1"/>
              <a:stCxn id="505877" idx="2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C680-2DF8-411E-946F-CD5BCBBB67FE}" type="slidenum">
              <a:rPr lang="it-IT"/>
              <a:pPr/>
              <a:t>80</a:t>
            </a:fld>
            <a:endParaRPr lang="it-IT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Magic does not exist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Operators might require human intervention:</a:t>
            </a:r>
          </a:p>
          <a:p>
            <a:pPr lvl="1"/>
            <a:r>
              <a:rPr lang="en-US"/>
              <a:t>Match is the main case</a:t>
            </a:r>
          </a:p>
          <a:p>
            <a:r>
              <a:rPr lang="en-US"/>
              <a:t>Scripts involving operators might require human intervention as well (or at least benefit from it):</a:t>
            </a:r>
          </a:p>
          <a:p>
            <a:pPr lvl="1"/>
            <a:r>
              <a:rPr lang="en-US"/>
              <a:t>a full implementation of each operator might not always available</a:t>
            </a:r>
          </a:p>
          <a:p>
            <a:pPr lvl="1"/>
            <a:r>
              <a:rPr lang="en-US"/>
              <a:t>a mapping might require manual specification</a:t>
            </a:r>
          </a:p>
          <a:p>
            <a:pPr lvl="1"/>
            <a:r>
              <a:rPr lang="en-US"/>
              <a:t>incomparable alternatives might exist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B378-EBB7-4068-8785-92EDEF7AA4C2}" type="slidenum">
              <a:rPr lang="it-IT"/>
              <a:pPr/>
              <a:t>81</a:t>
            </a:fld>
            <a:endParaRPr lang="it-IT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“data level”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major operators have also an extended version that operates on data, and not only on schemas</a:t>
            </a:r>
          </a:p>
          <a:p>
            <a:r>
              <a:rPr lang="en-US"/>
              <a:t>Especially apparent for</a:t>
            </a:r>
          </a:p>
          <a:p>
            <a:pPr lvl="1"/>
            <a:r>
              <a:rPr lang="en-US"/>
              <a:t>Merge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5D57-F86C-4996-AC5E-C4947D07527E}" type="slidenum">
              <a:rPr lang="it-IT"/>
              <a:pPr/>
              <a:t>82</a:t>
            </a:fld>
            <a:endParaRPr lang="it-IT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also have heterogeneity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Round trip engineering (Bernstein, CIDR 2003)</a:t>
            </a:r>
          </a:p>
          <a:p>
            <a:pPr lvl="1"/>
            <a:r>
              <a:rPr lang="en-US"/>
              <a:t>A specification, an implementation</a:t>
            </a:r>
          </a:p>
          <a:p>
            <a:pPr lvl="1"/>
            <a:r>
              <a:rPr lang="en-US"/>
              <a:t>then a change to the implementation: want to revise the specification</a:t>
            </a:r>
          </a:p>
          <a:p>
            <a:r>
              <a:rPr lang="en-US"/>
              <a:t>We need a translation from the implementation model to the specification one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755650" y="37893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755650" y="523875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I1</a:t>
            </a:r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>
            <a:off x="1798638" y="4427538"/>
            <a:ext cx="1587" cy="811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3924300" y="523875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3924300" y="3789363"/>
            <a:ext cx="2087563" cy="6381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5002213" y="4437063"/>
            <a:ext cx="1587" cy="811212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8" grpId="0" animBg="1"/>
      <p:bldP spid="242699" grpId="0" animBg="1"/>
      <p:bldP spid="242700" grpId="0" animBg="1"/>
      <p:bldP spid="242701" grpId="0" animBg="1"/>
      <p:bldP spid="242702" grpId="0" animBg="1"/>
      <p:bldP spid="24270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5562-6760-4EEF-8BAC-D65573609756}" type="slidenum">
              <a:rPr lang="it-IT"/>
              <a:pPr/>
              <a:t>83</a:t>
            </a:fld>
            <a:endParaRPr lang="it-IT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management with heterogeneity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previous operators have to be “model generic” (capable of working on different models)</a:t>
            </a:r>
          </a:p>
          <a:p>
            <a:r>
              <a:rPr lang="en-US"/>
              <a:t>We need a “translation” operator</a:t>
            </a:r>
          </a:p>
          <a:p>
            <a:pPr lvl="1"/>
            <a:r>
              <a:rPr lang="en-US"/>
              <a:t>&lt;S2, map12&gt; = </a:t>
            </a:r>
            <a:r>
              <a:rPr lang="en-US" b="1">
                <a:solidFill>
                  <a:schemeClr val="accent2"/>
                </a:solidFill>
              </a:rPr>
              <a:t>ModelGen</a:t>
            </a:r>
            <a:r>
              <a:rPr lang="en-US"/>
              <a:t> (S1)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E4C8-05A4-46BE-B054-29F86687F1FA}" type="slidenum">
              <a:rPr lang="it-IT"/>
              <a:pPr/>
              <a:t>84</a:t>
            </a:fld>
            <a:endParaRPr lang="it-IT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ModelGen, an additional </a:t>
            </a:r>
            <a:r>
              <a:rPr lang="en-US" dirty="0" smtClean="0"/>
              <a:t>operator:</a:t>
            </a:r>
            <a:br>
              <a:rPr lang="en-US" dirty="0" smtClean="0"/>
            </a:br>
            <a:r>
              <a:rPr lang="en-US" dirty="0" smtClean="0"/>
              <a:t>schema (and data) translation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&lt;S2, map12&gt; = </a:t>
            </a:r>
            <a:r>
              <a:rPr lang="en-US" b="1" dirty="0">
                <a:solidFill>
                  <a:schemeClr val="accent2"/>
                </a:solidFill>
              </a:rPr>
              <a:t>ModelGen</a:t>
            </a:r>
            <a:r>
              <a:rPr lang="en-US" dirty="0"/>
              <a:t> (S1) </a:t>
            </a:r>
          </a:p>
          <a:p>
            <a:pPr lvl="1"/>
            <a:r>
              <a:rPr lang="en-US" dirty="0"/>
              <a:t>given </a:t>
            </a:r>
          </a:p>
          <a:p>
            <a:pPr lvl="2"/>
            <a:r>
              <a:rPr lang="en-US" dirty="0"/>
              <a:t>a schema (in a model)</a:t>
            </a:r>
          </a:p>
          <a:p>
            <a:pPr lvl="1"/>
            <a:r>
              <a:rPr lang="en-US" dirty="0"/>
              <a:t>returns </a:t>
            </a:r>
          </a:p>
          <a:p>
            <a:pPr lvl="2"/>
            <a:r>
              <a:rPr lang="en-US" dirty="0"/>
              <a:t>a schema (in a different data model) and a mapping between the two</a:t>
            </a:r>
          </a:p>
          <a:p>
            <a:r>
              <a:rPr lang="en-US" dirty="0"/>
              <a:t>A “translation” from a model to another</a:t>
            </a:r>
          </a:p>
          <a:p>
            <a:r>
              <a:rPr lang="en-US" dirty="0"/>
              <a:t>I should call it “SchemaGen” …</a:t>
            </a:r>
          </a:p>
          <a:p>
            <a:r>
              <a:rPr lang="en-US" dirty="0"/>
              <a:t>We should better write</a:t>
            </a:r>
          </a:p>
          <a:p>
            <a:pPr lvl="1"/>
            <a:r>
              <a:rPr lang="en-US" dirty="0"/>
              <a:t>&lt;S2, map12&gt; = </a:t>
            </a:r>
            <a:r>
              <a:rPr lang="en-US" b="1" dirty="0">
                <a:solidFill>
                  <a:schemeClr val="accent2"/>
                </a:solidFill>
              </a:rPr>
              <a:t>ModelGen</a:t>
            </a:r>
            <a:r>
              <a:rPr lang="en-US" dirty="0"/>
              <a:t> (S1,mod2)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D8E7-E214-4480-BFE9-2C7EB629FAD5}" type="slidenum">
              <a:rPr lang="it-IT"/>
              <a:pPr/>
              <a:t>85</a:t>
            </a:fld>
            <a:endParaRPr lang="it-IT"/>
          </a:p>
        </p:txBody>
      </p:sp>
      <p:sp>
        <p:nvSpPr>
          <p:cNvPr id="408595" name="Rectangle 19"/>
          <p:cNvSpPr>
            <a:spLocks noChangeArrowheads="1"/>
          </p:cNvSpPr>
          <p:nvPr/>
        </p:nvSpPr>
        <p:spPr bwMode="auto">
          <a:xfrm>
            <a:off x="3924300" y="1665288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trip engineering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755650" y="166370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755650" y="30781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I1</a:t>
            </a:r>
          </a:p>
        </p:txBody>
      </p:sp>
      <p:sp>
        <p:nvSpPr>
          <p:cNvPr id="408583" name="Line 7"/>
          <p:cNvSpPr>
            <a:spLocks noChangeShapeType="1"/>
          </p:cNvSpPr>
          <p:nvPr/>
        </p:nvSpPr>
        <p:spPr bwMode="auto">
          <a:xfrm>
            <a:off x="1798638" y="2266950"/>
            <a:ext cx="1587" cy="8112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1298575" y="25257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m1</a:t>
            </a:r>
          </a:p>
        </p:txBody>
      </p:sp>
      <p:sp>
        <p:nvSpPr>
          <p:cNvPr id="408585" name="Rectangle 9"/>
          <p:cNvSpPr>
            <a:spLocks noChangeArrowheads="1"/>
          </p:cNvSpPr>
          <p:nvPr/>
        </p:nvSpPr>
        <p:spPr bwMode="auto">
          <a:xfrm>
            <a:off x="3924300" y="30781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</a:t>
            </a: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468313" y="3789363"/>
            <a:ext cx="68405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m2 = Match (I1,I2)</a:t>
            </a:r>
          </a:p>
          <a:p>
            <a:r>
              <a:rPr lang="en-US" sz="2000">
                <a:latin typeface="Arial" charset="0"/>
              </a:rPr>
              <a:t>m3 = Compose (m1,m2)</a:t>
            </a:r>
          </a:p>
          <a:p>
            <a:r>
              <a:rPr lang="en-US" sz="2000">
                <a:latin typeface="Arial" charset="0"/>
              </a:rPr>
              <a:t>I2’= Diff(I2,m3)</a:t>
            </a:r>
          </a:p>
          <a:p>
            <a:r>
              <a:rPr lang="en-US" sz="2000">
                <a:latin typeface="Arial" charset="0"/>
              </a:rPr>
              <a:t>&lt;S2’,m4 &gt; = Modelgen(I2’)</a:t>
            </a:r>
          </a:p>
          <a:p>
            <a:r>
              <a:rPr lang="en-US" sz="2000">
                <a:latin typeface="Arial" charset="0"/>
              </a:rPr>
              <a:t>… Match, Merge</a:t>
            </a:r>
          </a:p>
        </p:txBody>
      </p:sp>
      <p:sp>
        <p:nvSpPr>
          <p:cNvPr id="408587" name="Line 11"/>
          <p:cNvSpPr>
            <a:spLocks noChangeShapeType="1"/>
          </p:cNvSpPr>
          <p:nvPr/>
        </p:nvSpPr>
        <p:spPr bwMode="auto">
          <a:xfrm>
            <a:off x="2843213" y="3357563"/>
            <a:ext cx="1081087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3203575" y="2898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m2</a:t>
            </a:r>
          </a:p>
        </p:txBody>
      </p:sp>
      <p:sp>
        <p:nvSpPr>
          <p:cNvPr id="408589" name="Line 13"/>
          <p:cNvSpPr>
            <a:spLocks noChangeShapeType="1"/>
          </p:cNvSpPr>
          <p:nvPr/>
        </p:nvSpPr>
        <p:spPr bwMode="auto">
          <a:xfrm>
            <a:off x="2843213" y="2133600"/>
            <a:ext cx="1296987" cy="9350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843213" y="24209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m3</a:t>
            </a:r>
          </a:p>
        </p:txBody>
      </p:sp>
      <p:sp>
        <p:nvSpPr>
          <p:cNvPr id="408591" name="Rectangle 15"/>
          <p:cNvSpPr>
            <a:spLocks noChangeArrowheads="1"/>
          </p:cNvSpPr>
          <p:nvPr/>
        </p:nvSpPr>
        <p:spPr bwMode="auto">
          <a:xfrm>
            <a:off x="5292725" y="3141663"/>
            <a:ext cx="576263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I2’</a:t>
            </a:r>
          </a:p>
        </p:txBody>
      </p:sp>
      <p:sp>
        <p:nvSpPr>
          <p:cNvPr id="408592" name="Rectangle 16"/>
          <p:cNvSpPr>
            <a:spLocks noChangeArrowheads="1"/>
          </p:cNvSpPr>
          <p:nvPr/>
        </p:nvSpPr>
        <p:spPr bwMode="auto">
          <a:xfrm>
            <a:off x="5291138" y="1731963"/>
            <a:ext cx="576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S2’</a:t>
            </a:r>
          </a:p>
        </p:txBody>
      </p:sp>
      <p:cxnSp>
        <p:nvCxnSpPr>
          <p:cNvPr id="408593" name="AutoShape 17"/>
          <p:cNvCxnSpPr>
            <a:cxnSpLocks noChangeShapeType="1"/>
            <a:stCxn id="408592" idx="2"/>
            <a:endCxn id="408591" idx="0"/>
          </p:cNvCxnSpPr>
          <p:nvPr/>
        </p:nvCxnSpPr>
        <p:spPr bwMode="auto">
          <a:xfrm>
            <a:off x="5580063" y="2235200"/>
            <a:ext cx="1587" cy="9064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408594" name="Text Box 18"/>
          <p:cNvSpPr txBox="1">
            <a:spLocks noChangeArrowheads="1"/>
          </p:cNvSpPr>
          <p:nvPr/>
        </p:nvSpPr>
        <p:spPr bwMode="auto">
          <a:xfrm>
            <a:off x="5043488" y="25273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95" grpId="0" animBg="1"/>
      <p:bldP spid="408587" grpId="0" animBg="1"/>
      <p:bldP spid="408588" grpId="0"/>
      <p:bldP spid="408589" grpId="0" animBg="1"/>
      <p:bldP spid="408590" grpId="0"/>
      <p:bldP spid="408591" grpId="0" animBg="1"/>
      <p:bldP spid="408592" grpId="0" animBg="1"/>
      <p:bldP spid="40859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AB5B-673D-4FBA-9EF6-B1B2EC27FF59}" type="slidenum">
              <a:rPr lang="it-IT"/>
              <a:pPr/>
              <a:t>86</a:t>
            </a:fld>
            <a:endParaRPr lang="it-IT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problem in the picture: data exchange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source S1 and a target schema S2 (in different models or even in the same one), find a translation, that is, a function that given a database D1 for S1 produces a database D2 for S2 that “correspond” to D1</a:t>
            </a:r>
          </a:p>
          <a:p>
            <a:r>
              <a:rPr lang="en-US"/>
              <a:t>Often emphasized with reference to materialized solutions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6746-450B-461F-A062-911F09400C8B}" type="slidenum">
              <a:rPr lang="it-IT"/>
              <a:pPr/>
              <a:t>87</a:t>
            </a:fld>
            <a:endParaRPr lang="it-IT"/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translation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schema find another one with respect to some specific goal (</a:t>
            </a:r>
            <a:r>
              <a:rPr lang="en-US" b="1">
                <a:solidFill>
                  <a:schemeClr val="accent2"/>
                </a:solidFill>
              </a:rPr>
              <a:t>another model</a:t>
            </a:r>
            <a:r>
              <a:rPr lang="en-US"/>
              <a:t>, better quality, …)</a:t>
            </a:r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3779838" y="4795838"/>
            <a:ext cx="17287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41733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865188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cxnSp>
        <p:nvCxnSpPr>
          <p:cNvPr id="841734" name="AutoShape 6"/>
          <p:cNvCxnSpPr>
            <a:cxnSpLocks noChangeShapeType="1"/>
            <a:endCxn id="841732" idx="0"/>
          </p:cNvCxnSpPr>
          <p:nvPr/>
        </p:nvCxnSpPr>
        <p:spPr bwMode="auto">
          <a:xfrm>
            <a:off x="4645025" y="3789363"/>
            <a:ext cx="0" cy="10064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3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55F4-9F48-40DC-BDE2-BECF26CB586D}" type="slidenum">
              <a:rPr lang="it-IT"/>
              <a:pPr/>
              <a:t>88</a:t>
            </a:fld>
            <a:endParaRPr lang="it-IT"/>
          </a:p>
        </p:txBody>
      </p: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exchange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source and a target schema, find a transformation from the former to the latter</a:t>
            </a:r>
          </a:p>
        </p:txBody>
      </p:sp>
      <p:sp>
        <p:nvSpPr>
          <p:cNvPr id="843780" name="Rectangle 4"/>
          <p:cNvSpPr>
            <a:spLocks noChangeArrowheads="1"/>
          </p:cNvSpPr>
          <p:nvPr/>
        </p:nvSpPr>
        <p:spPr bwMode="auto">
          <a:xfrm>
            <a:off x="3779838" y="4795838"/>
            <a:ext cx="17287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43781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43782" name="AutoShape 6"/>
          <p:cNvCxnSpPr>
            <a:cxnSpLocks noChangeShapeType="1"/>
            <a:endCxn id="843780" idx="0"/>
          </p:cNvCxnSpPr>
          <p:nvPr/>
        </p:nvCxnSpPr>
        <p:spPr bwMode="auto">
          <a:xfrm>
            <a:off x="4645025" y="3789363"/>
            <a:ext cx="0" cy="10064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AAD4-C6C2-44CC-B832-8402D82534B8}" type="slidenum">
              <a:rPr lang="it-IT"/>
              <a:pPr/>
              <a:t>89</a:t>
            </a:fld>
            <a:endParaRPr lang="it-IT"/>
          </a:p>
        </p:txBody>
      </p:sp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Schema translation and data exchange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Can be seen as complementary:</a:t>
            </a:r>
          </a:p>
          <a:p>
            <a:pPr lvl="1"/>
            <a:r>
              <a:rPr lang="it-IT"/>
              <a:t>Data translation = schema translation + data exchange</a:t>
            </a:r>
          </a:p>
          <a:p>
            <a:pPr lvl="2"/>
            <a:r>
              <a:rPr lang="it-IT"/>
              <a:t>Given a source schema and database</a:t>
            </a:r>
          </a:p>
          <a:p>
            <a:pPr lvl="2"/>
            <a:r>
              <a:rPr lang="it-IT"/>
              <a:t>Schema translation produces the target schema</a:t>
            </a:r>
          </a:p>
          <a:p>
            <a:pPr lvl="2"/>
            <a:r>
              <a:rPr lang="it-IT"/>
              <a:t>Data exchange generates the target database</a:t>
            </a:r>
          </a:p>
          <a:p>
            <a:pPr lvl="2"/>
            <a:endParaRPr lang="it-IT"/>
          </a:p>
          <a:p>
            <a:r>
              <a:rPr lang="it-IT"/>
              <a:t>In model management terms we could write</a:t>
            </a:r>
          </a:p>
          <a:p>
            <a:pPr lvl="1"/>
            <a:r>
              <a:rPr lang="it-IT"/>
              <a:t>Schema translation: </a:t>
            </a:r>
          </a:p>
          <a:p>
            <a:pPr lvl="2"/>
            <a:r>
              <a:rPr lang="en-US"/>
              <a:t>&lt;S2, map12&gt; = </a:t>
            </a:r>
            <a:r>
              <a:rPr lang="en-US" b="1">
                <a:solidFill>
                  <a:schemeClr val="accent2"/>
                </a:solidFill>
              </a:rPr>
              <a:t>ModelGen</a:t>
            </a:r>
            <a:r>
              <a:rPr lang="en-US"/>
              <a:t> (S1,mod2)</a:t>
            </a:r>
            <a:endParaRPr lang="it-IT"/>
          </a:p>
          <a:p>
            <a:pPr lvl="1"/>
            <a:r>
              <a:rPr lang="it-IT"/>
              <a:t>Data exchange:</a:t>
            </a:r>
          </a:p>
          <a:p>
            <a:pPr lvl="2"/>
            <a:r>
              <a:rPr lang="it-IT"/>
              <a:t>i2 = </a:t>
            </a:r>
            <a:r>
              <a:rPr lang="it-IT" b="1">
                <a:solidFill>
                  <a:schemeClr val="accent2"/>
                </a:solidFill>
              </a:rPr>
              <a:t>DataGen</a:t>
            </a:r>
            <a:r>
              <a:rPr lang="it-IT"/>
              <a:t> (S1,i1,S2,map12)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Edmonton 25/05/2009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67BA-B066-43A1-880B-097B9954DFF2}" type="slidenum">
              <a:rPr lang="it-IT"/>
              <a:pPr/>
              <a:t>9</a:t>
            </a:fld>
            <a:endParaRPr lang="it-IT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metamodel approach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constructs in the various models are rather similar: </a:t>
            </a:r>
          </a:p>
          <a:p>
            <a:pPr lvl="1"/>
            <a:r>
              <a:rPr lang="en-US" sz="1800" dirty="0"/>
              <a:t>can be classified into a few categories (Hull &amp; King 1986):</a:t>
            </a:r>
          </a:p>
          <a:p>
            <a:pPr lvl="2"/>
            <a:r>
              <a:rPr lang="en-US" sz="1800" dirty="0"/>
              <a:t>Lexical: set of printable values (domain)</a:t>
            </a:r>
          </a:p>
          <a:p>
            <a:pPr lvl="2"/>
            <a:r>
              <a:rPr lang="en-US" sz="1800" dirty="0"/>
              <a:t>Abstract (entity, class, …)</a:t>
            </a:r>
          </a:p>
          <a:p>
            <a:pPr lvl="2"/>
            <a:r>
              <a:rPr lang="en-US" sz="1800" dirty="0"/>
              <a:t>Aggregation: a construction based on (subsets of)</a:t>
            </a:r>
            <a:br>
              <a:rPr lang="en-US" sz="1800" dirty="0"/>
            </a:br>
            <a:r>
              <a:rPr lang="en-US" sz="1800" dirty="0"/>
              <a:t>    cartesian products (relationship, table)</a:t>
            </a:r>
          </a:p>
          <a:p>
            <a:pPr lvl="2"/>
            <a:r>
              <a:rPr lang="en-US" sz="1800" dirty="0"/>
              <a:t>Function (attribute, property)</a:t>
            </a:r>
          </a:p>
          <a:p>
            <a:pPr lvl="2"/>
            <a:r>
              <a:rPr lang="en-US" sz="1800" dirty="0"/>
              <a:t>Hierarchies</a:t>
            </a:r>
          </a:p>
          <a:p>
            <a:pPr lvl="2"/>
            <a:r>
              <a:rPr lang="en-US" sz="1800" dirty="0"/>
              <a:t>… </a:t>
            </a:r>
          </a:p>
          <a:p>
            <a:r>
              <a:rPr lang="en-US" sz="1800" dirty="0"/>
              <a:t>We can fix a set of metaconstructs (each with variants):</a:t>
            </a:r>
          </a:p>
          <a:p>
            <a:pPr lvl="1"/>
            <a:r>
              <a:rPr lang="en-US" sz="1800" dirty="0"/>
              <a:t>lexical, abstract, aggregation, function, ...</a:t>
            </a:r>
          </a:p>
          <a:p>
            <a:pPr lvl="1"/>
            <a:r>
              <a:rPr lang="en-US" sz="1800" dirty="0"/>
              <a:t>the set can be extended if needed, but this will not be frequent</a:t>
            </a:r>
          </a:p>
          <a:p>
            <a:r>
              <a:rPr lang="en-US" sz="1800" dirty="0"/>
              <a:t>A model is defined in terms of the metaconstructs it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07"/>
  <p:tag name="PICTUREFILESIZE" val="105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}&#10;  \hline&#10;  \multicolumn{3}{|c|}{\relation{Employees}}\\&#10;  \hline&#10;  \attribute{\underline{Em}p\underline{No}} &amp; \attribute{Name}  &amp; \attribute{Dept} \\&#10;  \hline&#10;  134 &amp; Smith &amp; A \\&#10;  201 &amp; Jones &amp; B \\&#10;  255 &amp; Black &amp; A \\&#10;  302 &amp; Brown &amp; {\sc null} \\&#10;  \hline&#10;\end{tabular}&#10;%&#10;%\vspace{1mm}&#10;%&#10;\hspace{5mm}&#10;\begin{tabular}{|c|c|}&#10;  \hline&#10;  \multicolumn{2}{|c|}{\relation{Departments}}\\&#10;  \hline&#10;  \attribute{\underline{Name}} &amp; \attribute{Address} \\&#10;  \hline&#10;  A &amp; 5, Pine St \\&#10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519"/>
  <p:tag name="PICTUREFILESIZE" val="817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c|}&#10; \hline&#10;  \multicolumn{4}{|c|}{\relation{Employees}}\\&#10;  \hline&#10;  \attribute{\underline{Em}p\underline{ID}} &amp; \attribute{EmpNo} &amp; \attribute{Name}  &amp; \attribute{Dept} \\&#10;  \hline&#10;  1 &amp; 134 &amp; Smith &amp; 1 \\&#10;  2 &amp; 201 &amp; Jones &amp; 2 \\&#10;  3 &amp; 255 &amp; Black &amp; 1 \\&#10;  4 &amp; 302 &amp; Brown &amp; {\sc null} \\&#10;  \hline&#10;\end{tabular}&#10;%&#10;%\vspace{1mm}&#10;%&#10;\hspace{5mm}&#10;\begin{tabular}{|c|c|c|}&#10; \hline&#10;  \multicolumn{3}{|c|}{\relation{Departments}}\\&#10;  \hline&#10;  \attribute{\underline{De}p\underline{tID}} &amp; \attribute{Name} &amp; \attribute{Address} \\&#10;  \hline&#10;  1 &amp;  A &amp; 5, Pine St \\&#10;  2 &amp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704"/>
  <p:tag name="PICTUREFILESIZE" val="971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\\&#10; \( B = \langle R(\neg F_1 \wedge \neg F_2) , E(true) \rangle \)\\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386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B = \langle R(\neg F_1 \wedge \neg F_2) , E(true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2"/>
  <p:tag name="PICTUREFILESIZE" val="142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12423"/>
</p:tagLst>
</file>

<file path=ppt/theme/theme1.xml><?xml version="1.0" encoding="utf-8"?>
<a:theme xmlns:a="http://schemas.openxmlformats.org/drawingml/2006/main" name="SINF">
  <a:themeElements>
    <a:clrScheme name="SINF 14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FFFFCC"/>
      </a:accent1>
      <a:accent2>
        <a:srgbClr val="0000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008A"/>
      </a:accent6>
      <a:hlink>
        <a:srgbClr val="000099"/>
      </a:hlink>
      <a:folHlink>
        <a:srgbClr val="000000"/>
      </a:folHlink>
    </a:clrScheme>
    <a:fontScheme name="SIN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8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99FF99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AFFCA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9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0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2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3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4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9918</TotalTime>
  <Words>4471</Words>
  <Application>Microsoft Office PowerPoint</Application>
  <PresentationFormat>Presentazione su schermo (4:3)</PresentationFormat>
  <Paragraphs>1736</Paragraphs>
  <Slides>89</Slides>
  <Notes>89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89</vt:i4>
      </vt:variant>
    </vt:vector>
  </HeadingPairs>
  <TitlesOfParts>
    <vt:vector size="90" baseType="lpstr">
      <vt:lpstr>SINF</vt:lpstr>
      <vt:lpstr>Model-independent schema and data translation:  a run-time approach</vt:lpstr>
      <vt:lpstr>Schema and data translation</vt:lpstr>
      <vt:lpstr>A wider perspective</vt:lpstr>
      <vt:lpstr> A simple example</vt:lpstr>
      <vt:lpstr> Example, 2</vt:lpstr>
      <vt:lpstr> Example, 3</vt:lpstr>
      <vt:lpstr>Many different models (plus variants …)</vt:lpstr>
      <vt:lpstr>Heterogeneity</vt:lpstr>
      <vt:lpstr>A metamodel approach</vt:lpstr>
      <vt:lpstr> The metamodel approach, example</vt:lpstr>
      <vt:lpstr> The supermodel </vt:lpstr>
      <vt:lpstr>Generic translations</vt:lpstr>
      <vt:lpstr>Translations within the supermodel</vt:lpstr>
      <vt:lpstr>The metamodel approach, translations</vt:lpstr>
      <vt:lpstr>Many different models</vt:lpstr>
      <vt:lpstr>Many different models (and variants …) </vt:lpstr>
      <vt:lpstr> A more complex example</vt:lpstr>
      <vt:lpstr>A more complex example, 2</vt:lpstr>
      <vt:lpstr>A more complex example, 3</vt:lpstr>
      <vt:lpstr>Many different models (and variants …) </vt:lpstr>
      <vt:lpstr>Translations, in our tool</vt:lpstr>
      <vt:lpstr>A Multi-Level Dictionary</vt:lpstr>
      <vt:lpstr>Multi-Level Dictionary</vt:lpstr>
      <vt:lpstr>Model descriptions</vt:lpstr>
      <vt:lpstr>Schemas in a model</vt:lpstr>
      <vt:lpstr>Schemas in the supermodel</vt:lpstr>
      <vt:lpstr>Multi-Level Repository, generation and use</vt:lpstr>
      <vt:lpstr>Translations</vt:lpstr>
      <vt:lpstr>A basic translation application</vt:lpstr>
      <vt:lpstr>A basic translation (in supermodel terms)</vt:lpstr>
      <vt:lpstr>"An aggregation for each abstract"</vt:lpstr>
      <vt:lpstr>Datalog with OID invention</vt:lpstr>
      <vt:lpstr>"An aggregation for each abstract"</vt:lpstr>
      <vt:lpstr>"A component of the aggregation for each attribute of abstract"</vt:lpstr>
      <vt:lpstr>Many rules, how to choose?</vt:lpstr>
      <vt:lpstr>Model Signatures</vt:lpstr>
      <vt:lpstr>Rule signature</vt:lpstr>
      <vt:lpstr>Rule signature</vt:lpstr>
      <vt:lpstr>Rule signature</vt:lpstr>
      <vt:lpstr>Rule signature</vt:lpstr>
      <vt:lpstr>Rule signature</vt:lpstr>
      <vt:lpstr>Reasoning</vt:lpstr>
      <vt:lpstr>Reasoning on translations</vt:lpstr>
      <vt:lpstr>Reasoning</vt:lpstr>
      <vt:lpstr>Reasoning</vt:lpstr>
      <vt:lpstr>Correctness</vt:lpstr>
      <vt:lpstr>The data level</vt:lpstr>
      <vt:lpstr>Translations: off-line approach</vt:lpstr>
      <vt:lpstr>Multi-Level Dictionary</vt:lpstr>
      <vt:lpstr>Multi-Level Dictionary</vt:lpstr>
      <vt:lpstr>Instances in the supermodel</vt:lpstr>
      <vt:lpstr>Translation rules, data level</vt:lpstr>
      <vt:lpstr>Generating data-level translations</vt:lpstr>
      <vt:lpstr>Off-line approach</vt:lpstr>
      <vt:lpstr>Experiments</vt:lpstr>
      <vt:lpstr>Diapositiva 56</vt:lpstr>
      <vt:lpstr>The off-line approach: drawbacks</vt:lpstr>
      <vt:lpstr>A run-time alternative: generating views</vt:lpstr>
      <vt:lpstr>Runtime translation procedure</vt:lpstr>
      <vt:lpstr>Run-time vs off-line</vt:lpstr>
      <vt:lpstr>Construct classification</vt:lpstr>
      <vt:lpstr>Container generation</vt:lpstr>
      <vt:lpstr>Content generation </vt:lpstr>
      <vt:lpstr>From generic to instantiaded views</vt:lpstr>
      <vt:lpstr>A view Example</vt:lpstr>
      <vt:lpstr>Issues</vt:lpstr>
      <vt:lpstr>Thank you!</vt:lpstr>
      <vt:lpstr>Additional material</vt:lpstr>
      <vt:lpstr>We have been doing this for a while</vt:lpstr>
      <vt:lpstr>"An aggregation of lexicals for each abstract"</vt:lpstr>
      <vt:lpstr>A component of the aggregation for each attribute of abstract"</vt:lpstr>
      <vt:lpstr>Supermodel &amp; Rules</vt:lpstr>
      <vt:lpstr>Schemas and mappings</vt:lpstr>
      <vt:lpstr>Model mgmt operators, a first set</vt:lpstr>
      <vt:lpstr>Match</vt:lpstr>
      <vt:lpstr>Merge</vt:lpstr>
      <vt:lpstr>Diff</vt:lpstr>
      <vt:lpstr>Example</vt:lpstr>
      <vt:lpstr>Example, the "solution"</vt:lpstr>
      <vt:lpstr>Magic does not exist</vt:lpstr>
      <vt:lpstr>The “data level”</vt:lpstr>
      <vt:lpstr>We also have heterogeneity</vt:lpstr>
      <vt:lpstr>Model management with heterogeneity</vt:lpstr>
      <vt:lpstr>ModelGen, an additional operator: schema (and data) translation</vt:lpstr>
      <vt:lpstr>Round trip engineering</vt:lpstr>
      <vt:lpstr>Another problem in the picture: data exchange</vt:lpstr>
      <vt:lpstr>Schema translation</vt:lpstr>
      <vt:lpstr>Data exchange</vt:lpstr>
      <vt:lpstr>Schema translation and data exchange</vt:lpstr>
    </vt:vector>
  </TitlesOfParts>
  <Company>Dipartimento di Informatica e Automazione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informativi  (nuovo ordinamento, laurea specialistica) 2003-2004</dc:title>
  <dc:creator>Prof. Paolo Atzeni</dc:creator>
  <cp:lastModifiedBy> Paolo Atzeni</cp:lastModifiedBy>
  <cp:revision>240</cp:revision>
  <cp:lastPrinted>2000-09-08T13:34:30Z</cp:lastPrinted>
  <dcterms:created xsi:type="dcterms:W3CDTF">2004-12-07T07:29:17Z</dcterms:created>
  <dcterms:modified xsi:type="dcterms:W3CDTF">2009-05-24T22:47:10Z</dcterms:modified>
</cp:coreProperties>
</file>