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7.xml" ContentType="application/vnd.openxmlformats-officedocument.presentationml.tags+xml"/>
  <Override PartName="/ppt/notesSlides/notesSlide38.xml" ContentType="application/vnd.openxmlformats-officedocument.presentationml.notesSlide+xml"/>
  <Override PartName="/ppt/tags/tag8.xml" ContentType="application/vnd.openxmlformats-officedocument.presentationml.tags+xml"/>
  <Override PartName="/ppt/notesSlides/notesSlide39.xml" ContentType="application/vnd.openxmlformats-officedocument.presentationml.notesSlide+xml"/>
  <Override PartName="/ppt/tags/tag9.xml" ContentType="application/vnd.openxmlformats-officedocument.presentationml.tags+xml"/>
  <Override PartName="/ppt/notesSlides/notesSlide40.xml" ContentType="application/vnd.openxmlformats-officedocument.presentationml.notesSlide+xml"/>
  <Override PartName="/ppt/tags/tag10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03"/>
  </p:notesMasterIdLst>
  <p:handoutMasterIdLst>
    <p:handoutMasterId r:id="rId104"/>
  </p:handoutMasterIdLst>
  <p:sldIdLst>
    <p:sldId id="701" r:id="rId2"/>
    <p:sldId id="823" r:id="rId3"/>
    <p:sldId id="835" r:id="rId4"/>
    <p:sldId id="619" r:id="rId5"/>
    <p:sldId id="822" r:id="rId6"/>
    <p:sldId id="702" r:id="rId7"/>
    <p:sldId id="765" r:id="rId8"/>
    <p:sldId id="766" r:id="rId9"/>
    <p:sldId id="767" r:id="rId10"/>
    <p:sldId id="694" r:id="rId11"/>
    <p:sldId id="826" r:id="rId12"/>
    <p:sldId id="507" r:id="rId13"/>
    <p:sldId id="386" r:id="rId14"/>
    <p:sldId id="391" r:id="rId15"/>
    <p:sldId id="509" r:id="rId16"/>
    <p:sldId id="538" r:id="rId17"/>
    <p:sldId id="394" r:id="rId18"/>
    <p:sldId id="827" r:id="rId19"/>
    <p:sldId id="508" r:id="rId20"/>
    <p:sldId id="790" r:id="rId21"/>
    <p:sldId id="786" r:id="rId22"/>
    <p:sldId id="787" r:id="rId23"/>
    <p:sldId id="788" r:id="rId24"/>
    <p:sldId id="789" r:id="rId25"/>
    <p:sldId id="697" r:id="rId26"/>
    <p:sldId id="828" r:id="rId27"/>
    <p:sldId id="768" r:id="rId28"/>
    <p:sldId id="769" r:id="rId29"/>
    <p:sldId id="770" r:id="rId30"/>
    <p:sldId id="771" r:id="rId31"/>
    <p:sldId id="772" r:id="rId32"/>
    <p:sldId id="773" r:id="rId33"/>
    <p:sldId id="774" r:id="rId34"/>
    <p:sldId id="775" r:id="rId35"/>
    <p:sldId id="777" r:id="rId36"/>
    <p:sldId id="778" r:id="rId37"/>
    <p:sldId id="779" r:id="rId38"/>
    <p:sldId id="780" r:id="rId39"/>
    <p:sldId id="781" r:id="rId40"/>
    <p:sldId id="782" r:id="rId41"/>
    <p:sldId id="829" r:id="rId42"/>
    <p:sldId id="798" r:id="rId43"/>
    <p:sldId id="818" r:id="rId44"/>
    <p:sldId id="800" r:id="rId45"/>
    <p:sldId id="801" r:id="rId46"/>
    <p:sldId id="803" r:id="rId47"/>
    <p:sldId id="802" r:id="rId48"/>
    <p:sldId id="804" r:id="rId49"/>
    <p:sldId id="805" r:id="rId50"/>
    <p:sldId id="806" r:id="rId51"/>
    <p:sldId id="807" r:id="rId52"/>
    <p:sldId id="808" r:id="rId53"/>
    <p:sldId id="784" r:id="rId54"/>
    <p:sldId id="830" r:id="rId55"/>
    <p:sldId id="817" r:id="rId56"/>
    <p:sldId id="792" r:id="rId57"/>
    <p:sldId id="810" r:id="rId58"/>
    <p:sldId id="793" r:id="rId59"/>
    <p:sldId id="809" r:id="rId60"/>
    <p:sldId id="811" r:id="rId61"/>
    <p:sldId id="783" r:id="rId62"/>
    <p:sldId id="791" r:id="rId63"/>
    <p:sldId id="492" r:id="rId64"/>
    <p:sldId id="654" r:id="rId65"/>
    <p:sldId id="679" r:id="rId66"/>
    <p:sldId id="680" r:id="rId67"/>
    <p:sldId id="682" r:id="rId68"/>
    <p:sldId id="700" r:id="rId69"/>
    <p:sldId id="685" r:id="rId70"/>
    <p:sldId id="812" r:id="rId71"/>
    <p:sldId id="813" r:id="rId72"/>
    <p:sldId id="814" r:id="rId73"/>
    <p:sldId id="815" r:id="rId74"/>
    <p:sldId id="831" r:id="rId75"/>
    <p:sldId id="832" r:id="rId76"/>
    <p:sldId id="833" r:id="rId77"/>
    <p:sldId id="834" r:id="rId78"/>
    <p:sldId id="676" r:id="rId79"/>
    <p:sldId id="816" r:id="rId80"/>
    <p:sldId id="657" r:id="rId81"/>
    <p:sldId id="819" r:id="rId82"/>
    <p:sldId id="820" r:id="rId83"/>
    <p:sldId id="821" r:id="rId84"/>
    <p:sldId id="745" r:id="rId85"/>
    <p:sldId id="748" r:id="rId86"/>
    <p:sldId id="749" r:id="rId87"/>
    <p:sldId id="750" r:id="rId88"/>
    <p:sldId id="751" r:id="rId89"/>
    <p:sldId id="752" r:id="rId90"/>
    <p:sldId id="753" r:id="rId91"/>
    <p:sldId id="754" r:id="rId92"/>
    <p:sldId id="755" r:id="rId93"/>
    <p:sldId id="756" r:id="rId94"/>
    <p:sldId id="757" r:id="rId95"/>
    <p:sldId id="758" r:id="rId96"/>
    <p:sldId id="759" r:id="rId97"/>
    <p:sldId id="760" r:id="rId98"/>
    <p:sldId id="761" r:id="rId99"/>
    <p:sldId id="762" r:id="rId100"/>
    <p:sldId id="763" r:id="rId101"/>
    <p:sldId id="764" r:id="rId102"/>
  </p:sldIdLst>
  <p:sldSz cx="9144000" cy="6858000" type="screen4x3"/>
  <p:notesSz cx="6834188" cy="9979025"/>
  <p:custDataLst>
    <p:tags r:id="rId105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3300"/>
    <a:srgbClr val="FF6600"/>
    <a:srgbClr val="FF0066"/>
    <a:srgbClr val="FFF3FE"/>
    <a:srgbClr val="E1F4FF"/>
    <a:srgbClr val="CCECFF"/>
    <a:srgbClr val="FFB9B9"/>
    <a:srgbClr val="A50021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94" autoAdjust="0"/>
  </p:normalViewPr>
  <p:slideViewPr>
    <p:cSldViewPr>
      <p:cViewPr varScale="1">
        <p:scale>
          <a:sx n="77" d="100"/>
          <a:sy n="77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785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endParaRPr lang="it-IT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785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fld id="{D931B481-AB1D-497D-AA77-452A86E4A79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90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785" y="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endParaRPr lang="it-IT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92687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36" y="4739000"/>
            <a:ext cx="5008917" cy="449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defTabSz="921342">
              <a:defRPr sz="1100"/>
            </a:lvl1pPr>
          </a:lstStyle>
          <a:p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785" y="9481191"/>
            <a:ext cx="2962403" cy="497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4" tIns="46113" rIns="92224" bIns="46113" numCol="1" anchor="b" anchorCtr="0" compatLnSpc="1">
            <a:prstTxWarp prst="textNoShape">
              <a:avLst/>
            </a:prstTxWarp>
          </a:bodyPr>
          <a:lstStyle>
            <a:lvl1pPr algn="r" defTabSz="921342">
              <a:defRPr sz="1100"/>
            </a:lvl1pPr>
          </a:lstStyle>
          <a:p>
            <a:fld id="{B39D0F85-B9E4-45CB-AB4B-B7926B48F92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425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A9D78-CE69-447A-9874-315F2A00B3C9}" type="slidenum">
              <a:rPr lang="it-IT"/>
              <a:pPr/>
              <a:t>1</a:t>
            </a:fld>
            <a:endParaRPr lang="it-IT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86337" cy="37401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7712E-6B3B-490E-9A2F-BDEA8FB2A6ED}" type="slidenum">
              <a:rPr lang="it-IT"/>
              <a:pPr/>
              <a:t>14</a:t>
            </a:fld>
            <a:endParaRPr lang="it-IT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DB248-A8CE-4709-AB0A-D707263AFF50}" type="slidenum">
              <a:rPr lang="it-IT"/>
              <a:pPr/>
              <a:t>15</a:t>
            </a:fld>
            <a:endParaRPr lang="it-IT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E428F-39F4-448A-BBFB-3FC359C49004}" type="slidenum">
              <a:rPr lang="it-IT"/>
              <a:pPr/>
              <a:t>16</a:t>
            </a:fld>
            <a:endParaRPr lang="it-IT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64666-F253-40BD-BA89-D7741832805C}" type="slidenum">
              <a:rPr lang="it-IT"/>
              <a:pPr/>
              <a:t>17</a:t>
            </a:fld>
            <a:endParaRPr lang="it-IT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r>
              <a:rPr lang="en-US" dirty="0" smtClean="0"/>
              <a:t>Modificare</a:t>
            </a:r>
            <a:r>
              <a:rPr lang="en-US" baseline="0" dirty="0" smtClean="0"/>
              <a:t> rispetto al nuovo modello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5F46F-041F-41D9-A3EC-C095D30017BF}" type="slidenum">
              <a:rPr lang="it-IT"/>
              <a:pPr/>
              <a:t>19</a:t>
            </a:fld>
            <a:endParaRPr lang="it-IT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20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21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AD261-3DB7-4AA4-9D0C-85A72496E45B}" type="slidenum">
              <a:rPr lang="it-IT"/>
              <a:pPr/>
              <a:t>22</a:t>
            </a:fld>
            <a:endParaRPr lang="it-IT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400C5-5985-4064-848C-887895A69D28}" type="slidenum">
              <a:rPr lang="it-IT"/>
              <a:pPr/>
              <a:t>23</a:t>
            </a:fld>
            <a:endParaRPr lang="it-IT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A20EF-34F3-4120-B290-FB8C4019891C}" type="slidenum">
              <a:rPr lang="it-IT"/>
              <a:pPr/>
              <a:t>4</a:t>
            </a:fld>
            <a:endParaRPr lang="it-IT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25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Modificare tutto,</a:t>
            </a:r>
            <a:r>
              <a:rPr lang="it-IT" baseline="0" dirty="0" smtClean="0"/>
              <a:t> dando enfasi al modello ER</a:t>
            </a:r>
            <a:endParaRPr lang="it-I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B974-F3D7-4FF3-A65E-C980723AAF5D}" type="slidenum">
              <a:rPr lang="it-IT"/>
              <a:pPr/>
              <a:t>27</a:t>
            </a:fld>
            <a:endParaRPr lang="it-IT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AA93B-1121-41F8-9FFA-A3AA102D4ECB}" type="slidenum">
              <a:rPr lang="it-IT"/>
              <a:pPr/>
              <a:t>28</a:t>
            </a:fld>
            <a:endParaRPr lang="it-IT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29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1C49E-4B16-41B4-A738-BF50A0CDC0A0}" type="slidenum">
              <a:rPr lang="it-IT"/>
              <a:pPr/>
              <a:t>30</a:t>
            </a:fld>
            <a:endParaRPr lang="it-IT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0DD27-91C6-4D3D-A106-4038B48510DE}" type="slidenum">
              <a:rPr lang="it-IT"/>
              <a:pPr/>
              <a:t>31</a:t>
            </a:fld>
            <a:endParaRPr lang="it-IT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74520-9366-4E7D-B909-50E54F6BBAF2}" type="slidenum">
              <a:rPr lang="it-IT"/>
              <a:pPr/>
              <a:t>32</a:t>
            </a:fld>
            <a:endParaRPr lang="it-IT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00E21-5EA5-48BB-B9F9-B26DE6541E86}" type="slidenum">
              <a:rPr lang="it-IT"/>
              <a:pPr/>
              <a:t>33</a:t>
            </a:fld>
            <a:endParaRPr lang="it-IT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02A56-ECDE-45BA-90C0-B8670C112486}" type="slidenum">
              <a:rPr lang="it-IT"/>
              <a:pPr/>
              <a:t>34</a:t>
            </a:fld>
            <a:endParaRPr lang="it-IT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0D37-A475-412E-8799-D1C4568B8DF0}" type="slidenum">
              <a:rPr lang="it-IT"/>
              <a:pPr/>
              <a:t>35</a:t>
            </a:fld>
            <a:endParaRPr lang="it-IT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Sostituire</a:t>
            </a:r>
            <a:r>
              <a:rPr lang="it-IT" baseline="0" dirty="0" smtClean="0"/>
              <a:t> l'esempio</a:t>
            </a:r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F1AF9-E8DD-48F1-B3A2-2E0BA4FA0727}" type="slidenum">
              <a:rPr lang="it-IT"/>
              <a:pPr/>
              <a:t>6</a:t>
            </a:fld>
            <a:endParaRPr lang="it-IT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597F1-D776-4A35-A76A-0071F3B218C5}" type="slidenum">
              <a:rPr lang="it-IT"/>
              <a:pPr/>
              <a:t>36</a:t>
            </a:fld>
            <a:endParaRPr lang="it-IT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Sostituire l'esempio</a:t>
            </a:r>
            <a:endParaRPr lang="it-IT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A8C6-AFF4-4259-A55F-DCB04619BE1F}" type="slidenum">
              <a:rPr lang="it-IT"/>
              <a:pPr/>
              <a:t>37</a:t>
            </a:fld>
            <a:endParaRPr lang="it-IT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C8331-6BD9-4910-B526-334D5D388042}" type="slidenum">
              <a:rPr lang="it-IT"/>
              <a:pPr/>
              <a:t>38</a:t>
            </a:fld>
            <a:endParaRPr lang="it-IT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Barcellona va mantenuto,</a:t>
            </a:r>
            <a:r>
              <a:rPr lang="it-IT" baseline="0" dirty="0" smtClean="0"/>
              <a:t> per SP non lo so </a:t>
            </a:r>
            <a:endParaRPr lang="it-IT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E58EC-1C72-4D00-91FA-95D17C3DD77B}" type="slidenum">
              <a:rPr lang="it-IT"/>
              <a:pPr/>
              <a:t>39</a:t>
            </a:fld>
            <a:endParaRPr lang="it-IT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Per SP va cambiata la regola</a:t>
            </a:r>
            <a:endParaRPr lang="it-IT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ED0CC-16DF-4ED3-A000-17D81DCDA57A}" type="slidenum">
              <a:rPr lang="it-IT"/>
              <a:pPr/>
              <a:t>40</a:t>
            </a:fld>
            <a:endParaRPr lang="it-IT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Idem</a:t>
            </a:r>
            <a:endParaRPr lang="it-IT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575A8-AEC7-4A41-97CA-A9FCB704569F}" type="slidenum">
              <a:rPr lang="it-IT"/>
              <a:pPr/>
              <a:t>43</a:t>
            </a:fld>
            <a:endParaRPr lang="it-IT"/>
          </a:p>
        </p:txBody>
      </p:sp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89512" cy="3743325"/>
          </a:xfrm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56" y="4740597"/>
            <a:ext cx="5467676" cy="4490083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8E7A3-2135-41BA-97AC-52A7DF710151}" type="slidenum">
              <a:rPr lang="it-IT"/>
              <a:pPr/>
              <a:t>44</a:t>
            </a:fld>
            <a:endParaRPr lang="it-I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002AD-6B25-47CF-8A30-E7D94AECF33D}" type="slidenum">
              <a:rPr lang="it-IT"/>
              <a:pPr/>
              <a:t>45</a:t>
            </a:fld>
            <a:endParaRPr lang="it-IT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90151-A3A6-490E-88F9-8378B2114255}" type="slidenum">
              <a:rPr lang="it-IT"/>
              <a:pPr/>
              <a:t>46</a:t>
            </a:fld>
            <a:endParaRPr lang="it-IT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A790A-3DB4-4110-89C9-BC2B33C63777}" type="slidenum">
              <a:rPr lang="it-IT"/>
              <a:pPr/>
              <a:t>7</a:t>
            </a:fld>
            <a:endParaRPr lang="it-IT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C018-2D94-4699-92B8-6166BB0F12F5}" type="slidenum">
              <a:rPr lang="it-IT"/>
              <a:pPr/>
              <a:t>47</a:t>
            </a:fld>
            <a:endParaRPr lang="it-I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05EEC-959E-4727-8E7A-08051E6C30F0}" type="slidenum">
              <a:rPr lang="it-IT"/>
              <a:pPr/>
              <a:t>48</a:t>
            </a:fld>
            <a:endParaRPr lang="it-IT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F4308-2C08-43E5-B65A-46CA73136A78}" type="slidenum">
              <a:rPr lang="en-US"/>
              <a:pPr/>
              <a:t>49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2441F-6D99-41C1-BF4E-BC5F6F314610}" type="slidenum">
              <a:rPr lang="it-IT"/>
              <a:pPr/>
              <a:t>50</a:t>
            </a:fld>
            <a:endParaRPr lang="it-IT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89AA5-C956-40E5-828C-CCE8B5F7825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2F6CC-685C-4EE6-BB36-35EAD5964F29}" type="slidenum">
              <a:rPr lang="en-US"/>
              <a:pPr/>
              <a:t>52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755FA-A249-4E8A-A394-3D4ACAC919B6}" type="slidenum">
              <a:rPr lang="it-IT"/>
              <a:pPr/>
              <a:t>53</a:t>
            </a:fld>
            <a:endParaRPr lang="it-IT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55</a:t>
            </a:fld>
            <a:endParaRPr lang="it-I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B974-F3D7-4FF3-A65E-C980723AAF5D}" type="slidenum">
              <a:rPr lang="it-IT"/>
              <a:pPr/>
              <a:t>56</a:t>
            </a:fld>
            <a:endParaRPr lang="it-IT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57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184BF-2E64-4434-8995-277F4A47635A}" type="slidenum">
              <a:rPr lang="it-IT"/>
              <a:pPr/>
              <a:t>8</a:t>
            </a:fld>
            <a:endParaRPr lang="it-IT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E7CA5-7602-4F29-91BA-4A2FBE13187D}" type="slidenum">
              <a:rPr lang="it-IT"/>
              <a:pPr/>
              <a:t>58</a:t>
            </a:fld>
            <a:endParaRPr lang="it-IT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5E92F-FA26-43DE-AF1E-8729EBB802E0}" type="slidenum">
              <a:rPr lang="it-IT" smtClean="0"/>
              <a:pPr/>
              <a:t>59</a:t>
            </a:fld>
            <a:endParaRPr lang="it-IT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5E92F-FA26-43DE-AF1E-8729EBB802E0}" type="slidenum">
              <a:rPr lang="it-IT" smtClean="0"/>
              <a:pPr/>
              <a:t>60</a:t>
            </a:fld>
            <a:endParaRPr lang="it-IT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A7D80-5E11-4F50-BFD8-D8BE5A9B1D52}" type="slidenum">
              <a:rPr lang="it-IT"/>
              <a:pPr/>
              <a:t>61</a:t>
            </a:fld>
            <a:endParaRPr lang="it-IT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62</a:t>
            </a:fld>
            <a:endParaRPr lang="it-IT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B4306-2362-42B5-A92D-7877BAF4AA20}" type="slidenum">
              <a:rPr lang="it-IT"/>
              <a:pPr/>
              <a:t>63</a:t>
            </a:fld>
            <a:endParaRPr lang="it-IT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83AE7-F6C6-4B9F-A930-9476F4163B53}" type="slidenum">
              <a:rPr lang="it-IT"/>
              <a:pPr/>
              <a:t>64</a:t>
            </a:fld>
            <a:endParaRPr lang="it-IT"/>
          </a:p>
        </p:txBody>
      </p:sp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Qui andrebbe ripreso</a:t>
            </a:r>
            <a:r>
              <a:rPr lang="it-IT" baseline="0" dirty="0" smtClean="0"/>
              <a:t> il discorso fatto prima sul nuovo spazio dei modelli. </a:t>
            </a:r>
          </a:p>
          <a:p>
            <a:r>
              <a:rPr lang="it-IT" baseline="0" dirty="0" smtClean="0"/>
              <a:t>Oppure a Barcellona potrei mantenere questo, anche se diverso (dicendo proprio che questa fu la demo di Pechino)</a:t>
            </a:r>
            <a:endParaRPr lang="it-IT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65</a:t>
            </a:fld>
            <a:endParaRPr lang="it-IT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66</a:t>
            </a:fld>
            <a:endParaRPr lang="it-IT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67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67541-C0E0-4039-B45F-EF638CAC0481}" type="slidenum">
              <a:rPr lang="it-IT"/>
              <a:pPr/>
              <a:t>9</a:t>
            </a:fld>
            <a:endParaRPr lang="it-IT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7713"/>
            <a:ext cx="4992688" cy="3743325"/>
          </a:xfrm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582" y="4740037"/>
            <a:ext cx="5013025" cy="44905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68</a:t>
            </a:fld>
            <a:endParaRPr lang="it-IT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A51FA-A382-416F-B904-6D2DA9E9D455}" type="slidenum">
              <a:rPr lang="it-IT" smtClean="0"/>
              <a:pPr/>
              <a:t>69</a:t>
            </a:fld>
            <a:endParaRPr lang="it-IT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Messaggio -&gt; a partire dal </a:t>
            </a:r>
            <a:r>
              <a:rPr lang="it-IT" dirty="0" err="1" smtClean="0"/>
              <a:t>datalog</a:t>
            </a:r>
            <a:r>
              <a:rPr lang="it-IT" dirty="0" smtClean="0"/>
              <a:t> generiamo le viste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70</a:t>
            </a:fld>
            <a:endParaRPr lang="it-IT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71</a:t>
            </a:fld>
            <a:endParaRPr lang="it-IT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partire dal </a:t>
            </a:r>
            <a:r>
              <a:rPr lang="it-IT" dirty="0" err="1" smtClean="0"/>
              <a:t>datalog</a:t>
            </a:r>
            <a:r>
              <a:rPr lang="it-IT" dirty="0" smtClean="0"/>
              <a:t> si generano le viste. Per</a:t>
            </a:r>
            <a:r>
              <a:rPr lang="it-IT" baseline="0" dirty="0" smtClean="0"/>
              <a:t> questo approccio non esiste solamente l’SQL ed anche l’SQL è standard fino ad un certo punto. Approccio astratto. Dimostrazione della fattibilità.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72</a:t>
            </a:fld>
            <a:endParaRPr lang="it-IT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A170D-469F-4E93-813F-ED37DC1AA8FB}" type="slidenum">
              <a:rPr lang="it-IT" smtClean="0"/>
              <a:pPr/>
              <a:t>73</a:t>
            </a:fld>
            <a:endParaRPr lang="it-IT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78</a:t>
            </a:fld>
            <a:endParaRPr lang="it-IT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79</a:t>
            </a:fld>
            <a:endParaRPr lang="it-IT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9FF69-7C9F-4B9D-BEAE-0FA48E7F8603}" type="slidenum">
              <a:rPr lang="it-IT"/>
              <a:pPr/>
              <a:t>80</a:t>
            </a:fld>
            <a:endParaRPr lang="it-IT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37FF5-0308-4806-83C8-5AB6EFDFAF54}" type="slidenum">
              <a:rPr lang="it-IT"/>
              <a:pPr/>
              <a:t>81</a:t>
            </a:fld>
            <a:endParaRPr lang="it-IT"/>
          </a:p>
        </p:txBody>
      </p:sp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0E4F3-97D4-48E0-A6C0-AA149674069A}" type="slidenum">
              <a:rPr lang="it-IT"/>
              <a:pPr/>
              <a:t>10</a:t>
            </a:fld>
            <a:endParaRPr lang="it-IT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625B15-E672-4CC9-B2D8-D4E65FA75FB3}" type="slidenum">
              <a:rPr lang="it-IT"/>
              <a:pPr/>
              <a:t>82</a:t>
            </a:fld>
            <a:endParaRPr lang="it-IT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Idem, anche se i dettagli sono eccessivi anche per Barcellona</a:t>
            </a:r>
            <a:endParaRPr lang="it-IT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FDF5E-B798-434B-B9F8-823224DEBF7B}" type="slidenum">
              <a:rPr lang="it-IT"/>
              <a:pPr/>
              <a:t>83</a:t>
            </a:fld>
            <a:endParaRPr lang="it-IT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D0F85-B9E4-45CB-AB4B-B7926B48F925}" type="slidenum">
              <a:rPr lang="it-IT" smtClean="0"/>
              <a:pPr/>
              <a:t>84</a:t>
            </a:fld>
            <a:endParaRPr lang="it-IT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B6BD9-116B-4569-B5DF-E8620642B293}" type="slidenum">
              <a:rPr lang="it-IT"/>
              <a:pPr/>
              <a:t>85</a:t>
            </a:fld>
            <a:endParaRPr lang="it-IT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62F74-2259-4340-873C-F2D0ECFCFDDB}" type="slidenum">
              <a:rPr lang="it-IT"/>
              <a:pPr/>
              <a:t>86</a:t>
            </a:fld>
            <a:endParaRPr lang="it-IT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F3FEB-B281-4AE7-8620-7D93AD86257A}" type="slidenum">
              <a:rPr lang="it-IT"/>
              <a:pPr/>
              <a:t>87</a:t>
            </a:fld>
            <a:endParaRPr lang="it-IT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BF117-917D-401D-8618-C981EBEB08F1}" type="slidenum">
              <a:rPr lang="it-IT"/>
              <a:pPr/>
              <a:t>88</a:t>
            </a:fld>
            <a:endParaRPr lang="it-IT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22E75-8BF0-4083-B4FA-95859A809CEB}" type="slidenum">
              <a:rPr lang="it-IT"/>
              <a:pPr/>
              <a:t>89</a:t>
            </a:fld>
            <a:endParaRPr lang="it-IT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87C04-2618-49AB-AD2B-27FAFD9A634C}" type="slidenum">
              <a:rPr lang="it-IT"/>
              <a:pPr/>
              <a:t>90</a:t>
            </a:fld>
            <a:endParaRPr lang="it-IT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4348A-3A9A-45B1-85EF-1525F5951FA4}" type="slidenum">
              <a:rPr lang="it-IT"/>
              <a:pPr/>
              <a:t>91</a:t>
            </a:fld>
            <a:endParaRPr lang="it-IT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5022-D515-4EEB-AD48-FB93C48D5E3D}" type="slidenum">
              <a:rPr lang="it-IT"/>
              <a:pPr/>
              <a:t>12</a:t>
            </a:fld>
            <a:endParaRPr lang="it-IT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DD2DF-94CF-4433-8C52-CE2AFD6E2388}" type="slidenum">
              <a:rPr lang="it-IT"/>
              <a:pPr/>
              <a:t>92</a:t>
            </a:fld>
            <a:endParaRPr lang="it-IT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931CE-E767-49F7-BEBD-B670C0EB4220}" type="slidenum">
              <a:rPr lang="it-IT"/>
              <a:pPr/>
              <a:t>93</a:t>
            </a:fld>
            <a:endParaRPr lang="it-IT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342B7-0BA0-4110-A198-1CB0FF0365C5}" type="slidenum">
              <a:rPr lang="it-IT"/>
              <a:pPr/>
              <a:t>94</a:t>
            </a:fld>
            <a:endParaRPr lang="it-IT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A8C6A-6073-4523-9513-3BC065C500F7}" type="slidenum">
              <a:rPr lang="it-IT"/>
              <a:pPr/>
              <a:t>95</a:t>
            </a:fld>
            <a:endParaRPr lang="it-IT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4C3BF-6C3F-45D0-9134-3C666498304A}" type="slidenum">
              <a:rPr lang="it-IT"/>
              <a:pPr/>
              <a:t>96</a:t>
            </a:fld>
            <a:endParaRPr lang="it-IT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139CA-6C6E-4EF1-899E-030FEC95A1FD}" type="slidenum">
              <a:rPr lang="it-IT"/>
              <a:pPr/>
              <a:t>97</a:t>
            </a:fld>
            <a:endParaRPr lang="it-IT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96127-CF59-413C-8CC8-48D58BC78F5B}" type="slidenum">
              <a:rPr lang="it-IT"/>
              <a:pPr/>
              <a:t>98</a:t>
            </a:fld>
            <a:endParaRPr lang="it-IT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05FBB-0D17-4F8E-B04E-E646790571B5}" type="slidenum">
              <a:rPr lang="it-IT"/>
              <a:pPr/>
              <a:t>99</a:t>
            </a:fld>
            <a:endParaRPr lang="it-IT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45B96-5746-4590-9ADA-A43F289914E5}" type="slidenum">
              <a:rPr lang="it-IT"/>
              <a:pPr/>
              <a:t>100</a:t>
            </a:fld>
            <a:endParaRPr lang="it-IT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939A7-8B37-4393-93DF-0A9AE05CB094}" type="slidenum">
              <a:rPr lang="it-IT"/>
              <a:pPr/>
              <a:t>101</a:t>
            </a:fld>
            <a:endParaRPr lang="it-IT"/>
          </a:p>
        </p:txBody>
      </p:sp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44941-871A-4574-A5A9-7F2A7DEF425F}" type="slidenum">
              <a:rPr lang="it-IT"/>
              <a:pPr/>
              <a:t>13</a:t>
            </a:fld>
            <a:endParaRPr lang="it-IT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50888"/>
            <a:ext cx="4986338" cy="374015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08" y="4739001"/>
            <a:ext cx="5012172" cy="449008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ChangeArrowheads="1"/>
          </p:cNvSpPr>
          <p:nvPr userDrawn="1"/>
        </p:nvSpPr>
        <p:spPr bwMode="auto">
          <a:xfrm>
            <a:off x="-1588" y="6597650"/>
            <a:ext cx="9144001" cy="331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878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878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19F44-2912-4FCE-B472-0594FD9A0A7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78600" name="Rectangle 8"/>
          <p:cNvSpPr>
            <a:spLocks noChangeArrowheads="1"/>
          </p:cNvSpPr>
          <p:nvPr userDrawn="1"/>
        </p:nvSpPr>
        <p:spPr bwMode="auto">
          <a:xfrm flipV="1">
            <a:off x="0" y="101600"/>
            <a:ext cx="9144000" cy="115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78601" name="Rectangle 9"/>
          <p:cNvSpPr>
            <a:spLocks noChangeArrowheads="1"/>
          </p:cNvSpPr>
          <p:nvPr userDrawn="1"/>
        </p:nvSpPr>
        <p:spPr bwMode="auto">
          <a:xfrm flipV="1">
            <a:off x="0" y="-12700"/>
            <a:ext cx="9144000" cy="128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770C5-2284-438C-AE7B-530AE6AC259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3075" y="228600"/>
            <a:ext cx="2141538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5288" y="228600"/>
            <a:ext cx="6275387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FB16-BB56-4F2B-9BCA-4F38CC0CDB0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478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62000" y="37719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52130EC3-1222-4B03-BB22-FF611C3C8B8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62000" y="1447800"/>
            <a:ext cx="7772400" cy="4495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31A56894-2AF4-49AE-8C1F-AB84766B94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62000" y="1447800"/>
            <a:ext cx="3810000" cy="4495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4724400" y="1447800"/>
            <a:ext cx="3810000" cy="4495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6978BB63-94FB-46B5-87A3-856188C4F88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569325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62000" y="3771900"/>
            <a:ext cx="7772400" cy="21717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5800" y="6597650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979613" y="6597650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35825" y="6597650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fld id="{95321330-0DA3-42FF-8736-8A9522693CB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BD6EB-CEDA-48B7-8E5C-BE2241879FC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4742-21F1-4E73-A89A-8C16F295C0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620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45949-B600-4F9B-A7D4-9065776C6E7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554E-2F15-4D5A-9CA9-A64987D7146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A86D4-CEEB-4438-83DD-2837A0AA03B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B10E9-8CED-4907-BCC1-C44DA538105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17F3-39B6-4833-9AD2-E2E5332D3C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1DDAF-7D89-4576-910E-8D00547E6BD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ChangeArrowheads="1"/>
          </p:cNvSpPr>
          <p:nvPr userDrawn="1"/>
        </p:nvSpPr>
        <p:spPr bwMode="auto">
          <a:xfrm>
            <a:off x="-1588" y="6597650"/>
            <a:ext cx="9144001" cy="3317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28600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97650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r>
              <a:rPr lang="en-US" smtClean="0"/>
              <a:t>P. Atzeni </a:t>
            </a:r>
            <a:endParaRPr lang="it-IT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59765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59765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66"/>
                </a:solidFill>
                <a:latin typeface="+mn-lt"/>
              </a:defRPr>
            </a:lvl1pPr>
          </a:lstStyle>
          <a:p>
            <a:fld id="{DCC06894-9813-4E1C-9BAD-0650521F663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5303" name="Rectangle 7"/>
          <p:cNvSpPr>
            <a:spLocks noChangeArrowheads="1"/>
          </p:cNvSpPr>
          <p:nvPr userDrawn="1"/>
        </p:nvSpPr>
        <p:spPr bwMode="auto">
          <a:xfrm flipV="1">
            <a:off x="0" y="101600"/>
            <a:ext cx="9144000" cy="1158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5308" name="Rectangle 12"/>
          <p:cNvSpPr>
            <a:spLocks noChangeArrowheads="1"/>
          </p:cNvSpPr>
          <p:nvPr userDrawn="1"/>
        </p:nvSpPr>
        <p:spPr bwMode="auto">
          <a:xfrm flipV="1">
            <a:off x="0" y="-12700"/>
            <a:ext cx="9144000" cy="128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55310" name="Picture 14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6586538"/>
            <a:ext cx="611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082675"/>
          </a:xfrm>
          <a:noFill/>
        </p:spPr>
        <p:txBody>
          <a:bodyPr/>
          <a:lstStyle/>
          <a:p>
            <a:r>
              <a:rPr lang="en-US" dirty="0" smtClean="0"/>
              <a:t>Model-independent schema and data translation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848600" cy="3024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b="1" dirty="0"/>
              <a:t>Paolo Atzeni</a:t>
            </a:r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/>
          </a:p>
          <a:p>
            <a:pPr>
              <a:lnSpc>
                <a:spcPct val="80000"/>
              </a:lnSpc>
            </a:pPr>
            <a:r>
              <a:rPr lang="it-IT" sz="1200" dirty="0" err="1"/>
              <a:t>Based</a:t>
            </a:r>
            <a:r>
              <a:rPr lang="it-IT" sz="1200" dirty="0"/>
              <a:t> </a:t>
            </a:r>
            <a:r>
              <a:rPr lang="it-IT" sz="1200" dirty="0" smtClean="0"/>
              <a:t>on</a:t>
            </a:r>
            <a:r>
              <a:rPr lang="it-IT" sz="1200" dirty="0"/>
              <a:t> </a:t>
            </a:r>
            <a:r>
              <a:rPr lang="it-IT" sz="1200" dirty="0" smtClean="0"/>
              <a:t>work </a:t>
            </a:r>
            <a:r>
              <a:rPr lang="it-IT" sz="1200" dirty="0" err="1" smtClean="0"/>
              <a:t>done</a:t>
            </a:r>
            <a:r>
              <a:rPr lang="it-IT" sz="1200" dirty="0" smtClean="0"/>
              <a:t> </a:t>
            </a:r>
            <a:r>
              <a:rPr lang="it-IT" sz="1200" dirty="0" err="1" smtClean="0"/>
              <a:t>with</a:t>
            </a:r>
            <a:r>
              <a:rPr lang="it-IT" sz="1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1200" dirty="0" smtClean="0"/>
              <a:t>L. </a:t>
            </a:r>
            <a:r>
              <a:rPr lang="it-IT" sz="1200" dirty="0" err="1" smtClean="0"/>
              <a:t>Bellomarini</a:t>
            </a:r>
            <a:r>
              <a:rPr lang="it-IT" sz="1200" dirty="0" smtClean="0"/>
              <a:t>, P. Bernstein, F. </a:t>
            </a:r>
            <a:r>
              <a:rPr lang="it-IT" sz="1200" dirty="0" err="1" smtClean="0"/>
              <a:t>Bugiotti</a:t>
            </a:r>
            <a:r>
              <a:rPr lang="it-IT" sz="1200" dirty="0" smtClean="0"/>
              <a:t>, P. </a:t>
            </a:r>
            <a:r>
              <a:rPr lang="it-IT" sz="1200" dirty="0" err="1" smtClean="0"/>
              <a:t>Cappellari</a:t>
            </a:r>
            <a:r>
              <a:rPr lang="it-IT" sz="1200" dirty="0" smtClean="0"/>
              <a:t>, G. </a:t>
            </a:r>
            <a:r>
              <a:rPr lang="it-IT" sz="1200" dirty="0" err="1" smtClean="0"/>
              <a:t>Gianforme</a:t>
            </a:r>
            <a:r>
              <a:rPr lang="it-IT" sz="1200" dirty="0" smtClean="0"/>
              <a:t>, L. Rossi, R. </a:t>
            </a:r>
            <a:r>
              <a:rPr lang="it-IT" sz="1200" dirty="0" err="1" smtClean="0"/>
              <a:t>Torlone</a:t>
            </a:r>
            <a:r>
              <a:rPr lang="it-IT" sz="1200" dirty="0" smtClean="0"/>
              <a:t> </a:t>
            </a:r>
            <a:endParaRPr lang="it-IT" sz="1200" dirty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endParaRPr lang="it-IT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Haifa - November 2011</a:t>
            </a:r>
          </a:p>
          <a:p>
            <a:pPr>
              <a:lnSpc>
                <a:spcPct val="80000"/>
              </a:lnSpc>
            </a:pPr>
            <a:endParaRPr lang="it-IT" sz="1800" dirty="0" err="1" smtClean="0"/>
          </a:p>
        </p:txBody>
      </p:sp>
      <p:pic>
        <p:nvPicPr>
          <p:cNvPr id="127000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8763" y="3789363"/>
            <a:ext cx="1008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models (plus variants …)</a:t>
            </a:r>
            <a:endParaRPr lang="en-US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and the </a:t>
            </a:r>
            <a:r>
              <a:rPr lang="it-IT" dirty="0" err="1" smtClean="0"/>
              <a:t>translation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to </a:t>
            </a:r>
            <a:r>
              <a:rPr lang="it-IT" dirty="0" err="1" smtClean="0"/>
              <a:t>depend</a:t>
            </a:r>
            <a:r>
              <a:rPr lang="it-IT" dirty="0" smtClean="0"/>
              <a:t> on the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details</a:t>
            </a:r>
            <a:r>
              <a:rPr lang="it-IT" dirty="0" smtClean="0"/>
              <a:t> of the </a:t>
            </a:r>
            <a:r>
              <a:rPr lang="it-IT" dirty="0" err="1" smtClean="0"/>
              <a:t>variant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endParaRPr lang="it-IT" dirty="0"/>
          </a:p>
          <a:p>
            <a:pPr lvl="1"/>
            <a:r>
              <a:rPr lang="it-IT" dirty="0" smtClean="0"/>
              <a:t>In the </a:t>
            </a:r>
            <a:r>
              <a:rPr lang="it-IT" dirty="0" err="1" smtClean="0"/>
              <a:t>example</a:t>
            </a:r>
            <a:r>
              <a:rPr lang="it-IT" dirty="0" smtClean="0"/>
              <a:t>: do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keys</a:t>
            </a:r>
            <a:r>
              <a:rPr lang="it-IT" dirty="0" smtClean="0"/>
              <a:t> or </a:t>
            </a:r>
            <a:r>
              <a:rPr lang="it-IT" dirty="0" err="1" smtClean="0"/>
              <a:t>not</a:t>
            </a:r>
            <a:r>
              <a:rPr lang="it-IT" dirty="0" smtClean="0"/>
              <a:t>?</a:t>
            </a:r>
            <a:endParaRPr lang="en-US" dirty="0"/>
          </a:p>
        </p:txBody>
      </p:sp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10</a:t>
            </a:fld>
            <a:endParaRPr lang="it-IT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1142976" y="2214554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OR   </a:t>
            </a:r>
            <a:endParaRPr lang="en-GB" dirty="0">
              <a:latin typeface="Arial" charset="0"/>
            </a:endParaRPr>
          </a:p>
        </p:txBody>
      </p:sp>
      <p:sp>
        <p:nvSpPr>
          <p:cNvPr id="15" name="Oval 8"/>
          <p:cNvSpPr>
            <a:spLocks noChangeAspect="1" noChangeArrowheads="1"/>
          </p:cNvSpPr>
          <p:nvPr/>
        </p:nvSpPr>
        <p:spPr bwMode="auto">
          <a:xfrm>
            <a:off x="3643306" y="2852936"/>
            <a:ext cx="1928826" cy="48301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Relational</a:t>
            </a:r>
            <a:endParaRPr lang="en-GB" dirty="0">
              <a:latin typeface="Arial" charset="0"/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143240" y="1500174"/>
            <a:ext cx="1858962" cy="483015"/>
          </a:xfrm>
          <a:prstGeom prst="ellipse">
            <a:avLst/>
          </a:prstGeom>
          <a:solidFill>
            <a:srgbClr val="6699FF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OO</a:t>
            </a:r>
            <a:endParaRPr lang="en-GB" dirty="0">
              <a:latin typeface="Arial" charset="0"/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5143504" y="1928802"/>
            <a:ext cx="1439862" cy="483015"/>
          </a:xfrm>
          <a:prstGeom prst="ellipse">
            <a:avLst/>
          </a:prstGeom>
          <a:solidFill>
            <a:srgbClr val="FFB9B9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ER </a:t>
            </a:r>
            <a:endParaRPr lang="en-GB" dirty="0">
              <a:latin typeface="Arial" charset="0"/>
            </a:endParaRPr>
          </a:p>
        </p:txBody>
      </p:sp>
      <p:sp>
        <p:nvSpPr>
          <p:cNvPr id="18" name="Oval 31"/>
          <p:cNvSpPr>
            <a:spLocks noChangeArrowheads="1"/>
          </p:cNvSpPr>
          <p:nvPr/>
        </p:nvSpPr>
        <p:spPr bwMode="auto">
          <a:xfrm>
            <a:off x="6786578" y="3071810"/>
            <a:ext cx="1512887" cy="483015"/>
          </a:xfrm>
          <a:prstGeom prst="ellipse">
            <a:avLst/>
          </a:prstGeom>
          <a:solidFill>
            <a:srgbClr val="CCFF33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>
                <a:latin typeface="Arial" charset="0"/>
              </a:rPr>
              <a:t>XSD </a:t>
            </a:r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1633922" y="3212976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err="1" smtClean="0">
                <a:latin typeface="Arial" charset="0"/>
              </a:rPr>
              <a:t>NoSQL</a:t>
            </a:r>
            <a:endParaRPr lang="en-GB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55F4-9F48-40DC-BDE2-BECF26CB586D}" type="slidenum">
              <a:rPr lang="it-IT"/>
              <a:pPr/>
              <a:t>100</a:t>
            </a:fld>
            <a:endParaRPr lang="it-IT"/>
          </a:p>
        </p:txBody>
      </p:sp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exchange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source and a target schema, find a transformation from the former to the latter</a:t>
            </a:r>
          </a:p>
        </p:txBody>
      </p:sp>
      <p:sp>
        <p:nvSpPr>
          <p:cNvPr id="843780" name="Rectangle 4"/>
          <p:cNvSpPr>
            <a:spLocks noChangeArrowheads="1"/>
          </p:cNvSpPr>
          <p:nvPr/>
        </p:nvSpPr>
        <p:spPr bwMode="auto">
          <a:xfrm>
            <a:off x="3779838" y="4795838"/>
            <a:ext cx="17287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43781" name="Rectangle 5"/>
          <p:cNvSpPr>
            <a:spLocks noChangeArrowheads="1"/>
          </p:cNvSpPr>
          <p:nvPr/>
        </p:nvSpPr>
        <p:spPr bwMode="auto">
          <a:xfrm>
            <a:off x="3779838" y="2924175"/>
            <a:ext cx="1728787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43782" name="AutoShape 6"/>
          <p:cNvCxnSpPr>
            <a:cxnSpLocks noChangeShapeType="1"/>
            <a:endCxn id="843780" idx="0"/>
          </p:cNvCxnSpPr>
          <p:nvPr/>
        </p:nvCxnSpPr>
        <p:spPr bwMode="auto">
          <a:xfrm>
            <a:off x="4645025" y="3789363"/>
            <a:ext cx="0" cy="10064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AAD4-C6C2-44CC-B832-8402D82534B8}" type="slidenum">
              <a:rPr lang="it-IT"/>
              <a:pPr/>
              <a:t>101</a:t>
            </a:fld>
            <a:endParaRPr lang="it-IT"/>
          </a:p>
        </p:txBody>
      </p:sp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Schema translation and data exchange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Can be seen as complementary:</a:t>
            </a:r>
          </a:p>
          <a:p>
            <a:pPr lvl="1"/>
            <a:r>
              <a:rPr lang="it-IT"/>
              <a:t>Data translation = schema translation + data exchange</a:t>
            </a:r>
          </a:p>
          <a:p>
            <a:pPr lvl="2"/>
            <a:r>
              <a:rPr lang="it-IT"/>
              <a:t>Given a source schema and database</a:t>
            </a:r>
          </a:p>
          <a:p>
            <a:pPr lvl="2"/>
            <a:r>
              <a:rPr lang="it-IT"/>
              <a:t>Schema translation produces the target schema</a:t>
            </a:r>
          </a:p>
          <a:p>
            <a:pPr lvl="2"/>
            <a:r>
              <a:rPr lang="it-IT"/>
              <a:t>Data exchange generates the target database</a:t>
            </a:r>
          </a:p>
          <a:p>
            <a:pPr lvl="2"/>
            <a:endParaRPr lang="it-IT"/>
          </a:p>
          <a:p>
            <a:r>
              <a:rPr lang="it-IT"/>
              <a:t>In model management terms we could write</a:t>
            </a:r>
          </a:p>
          <a:p>
            <a:pPr lvl="1"/>
            <a:r>
              <a:rPr lang="it-IT"/>
              <a:t>Schema translation: </a:t>
            </a:r>
          </a:p>
          <a:p>
            <a:pPr lvl="2"/>
            <a:r>
              <a:rPr lang="en-US"/>
              <a:t>&lt;S2, map12&gt; = </a:t>
            </a:r>
            <a:r>
              <a:rPr lang="en-US" b="1">
                <a:solidFill>
                  <a:schemeClr val="accent2"/>
                </a:solidFill>
              </a:rPr>
              <a:t>ModelGen</a:t>
            </a:r>
            <a:r>
              <a:rPr lang="en-US"/>
              <a:t> (S1,mod2)</a:t>
            </a:r>
            <a:endParaRPr lang="it-IT"/>
          </a:p>
          <a:p>
            <a:pPr lvl="1"/>
            <a:r>
              <a:rPr lang="it-IT"/>
              <a:t>Data exchange:</a:t>
            </a:r>
          </a:p>
          <a:p>
            <a:pPr lvl="2"/>
            <a:r>
              <a:rPr lang="it-IT"/>
              <a:t>i2 = </a:t>
            </a:r>
            <a:r>
              <a:rPr lang="it-IT" b="1">
                <a:solidFill>
                  <a:schemeClr val="accent2"/>
                </a:solidFill>
              </a:rPr>
              <a:t>DataGen</a:t>
            </a:r>
            <a:r>
              <a:rPr lang="it-IT"/>
              <a:t> (S1,i1,S2,map12)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r>
              <a:rPr lang="it-IT" b="1" dirty="0" smtClean="0"/>
              <a:t>The </a:t>
            </a:r>
            <a:r>
              <a:rPr lang="it-IT" b="1" dirty="0" err="1" smtClean="0"/>
              <a:t>metamodel</a:t>
            </a:r>
            <a:r>
              <a:rPr lang="it-IT" b="1" dirty="0" smtClean="0"/>
              <a:t> and the "</a:t>
            </a:r>
            <a:r>
              <a:rPr lang="it-IT" b="1" dirty="0" err="1" smtClean="0"/>
              <a:t>supermodel</a:t>
            </a:r>
            <a:r>
              <a:rPr lang="it-IT" b="1" dirty="0" smtClean="0"/>
              <a:t>"</a:t>
            </a:r>
          </a:p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Translations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stepwise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technique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MIDST: the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dictionary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the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translation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signature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approach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data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off-line and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-time management</a:t>
            </a:r>
          </a:p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work: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NoSQL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5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7285-ED66-4D8E-9BD3-76CE859A8759}" type="slidenum">
              <a:rPr lang="it-IT"/>
              <a:pPr/>
              <a:t>12</a:t>
            </a:fld>
            <a:endParaRPr lang="it-IT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Heterogeneity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We need to handle artifacts and data in various models</a:t>
            </a:r>
          </a:p>
          <a:p>
            <a:pPr lvl="1"/>
            <a:r>
              <a:rPr lang="it-IT"/>
              <a:t>Data are defined wrt to schemas</a:t>
            </a:r>
          </a:p>
          <a:p>
            <a:pPr lvl="1"/>
            <a:r>
              <a:rPr lang="it-IT"/>
              <a:t>Schemas wrt to models</a:t>
            </a:r>
          </a:p>
          <a:p>
            <a:pPr lvl="1"/>
            <a:r>
              <a:rPr lang="it-IT"/>
              <a:t>How can models be defined? We need </a:t>
            </a:r>
            <a:r>
              <a:rPr lang="it-IT" b="1">
                <a:solidFill>
                  <a:schemeClr val="accent2"/>
                </a:solidFill>
              </a:rPr>
              <a:t>metamodels</a:t>
            </a:r>
          </a:p>
          <a:p>
            <a:pPr lvl="1"/>
            <a:endParaRPr lang="it-IT"/>
          </a:p>
          <a:p>
            <a:endParaRPr lang="it-IT"/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2627313" y="5395913"/>
            <a:ext cx="1368425" cy="481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000">
                <a:solidFill>
                  <a:schemeClr val="tx2"/>
                </a:solidFill>
                <a:latin typeface="Arial" charset="0"/>
              </a:rPr>
              <a:t>Data</a:t>
            </a:r>
          </a:p>
        </p:txBody>
      </p:sp>
      <p:grpSp>
        <p:nvGrpSpPr>
          <p:cNvPr id="505871" name="Group 15"/>
          <p:cNvGrpSpPr>
            <a:grpSpLocks/>
          </p:cNvGrpSpPr>
          <p:nvPr/>
        </p:nvGrpSpPr>
        <p:grpSpPr bwMode="auto">
          <a:xfrm>
            <a:off x="2627313" y="3546475"/>
            <a:ext cx="1368425" cy="925513"/>
            <a:chOff x="2381" y="2234"/>
            <a:chExt cx="862" cy="583"/>
          </a:xfrm>
        </p:grpSpPr>
        <p:sp>
          <p:nvSpPr>
            <p:cNvPr id="505861" name="Rectangle 5"/>
            <p:cNvSpPr>
              <a:spLocks noChangeArrowheads="1"/>
            </p:cNvSpPr>
            <p:nvPr/>
          </p:nvSpPr>
          <p:spPr bwMode="auto">
            <a:xfrm>
              <a:off x="2381" y="2234"/>
              <a:ext cx="862" cy="3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Models</a:t>
              </a:r>
            </a:p>
          </p:txBody>
        </p:sp>
        <p:cxnSp>
          <p:nvCxnSpPr>
            <p:cNvPr id="505866" name="AutoShape 10"/>
            <p:cNvCxnSpPr>
              <a:cxnSpLocks noChangeShapeType="1"/>
              <a:stCxn id="505861" idx="2"/>
              <a:endCxn id="505863" idx="0"/>
            </p:cNvCxnSpPr>
            <p:nvPr/>
          </p:nvCxnSpPr>
          <p:spPr bwMode="auto">
            <a:xfrm>
              <a:off x="2812" y="2537"/>
              <a:ext cx="0" cy="28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05870" name="Group 14"/>
          <p:cNvGrpSpPr>
            <a:grpSpLocks/>
          </p:cNvGrpSpPr>
          <p:nvPr/>
        </p:nvGrpSpPr>
        <p:grpSpPr bwMode="auto">
          <a:xfrm>
            <a:off x="2627313" y="4471988"/>
            <a:ext cx="1368425" cy="923925"/>
            <a:chOff x="2381" y="2817"/>
            <a:chExt cx="862" cy="582"/>
          </a:xfrm>
        </p:grpSpPr>
        <p:sp>
          <p:nvSpPr>
            <p:cNvPr id="505863" name="Rectangle 7"/>
            <p:cNvSpPr>
              <a:spLocks noChangeArrowheads="1"/>
            </p:cNvSpPr>
            <p:nvPr/>
          </p:nvSpPr>
          <p:spPr bwMode="auto">
            <a:xfrm>
              <a:off x="2381" y="2817"/>
              <a:ext cx="862" cy="3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Schemas</a:t>
              </a:r>
            </a:p>
          </p:txBody>
        </p:sp>
        <p:cxnSp>
          <p:nvCxnSpPr>
            <p:cNvPr id="505867" name="AutoShape 11"/>
            <p:cNvCxnSpPr>
              <a:cxnSpLocks noChangeShapeType="1"/>
              <a:stCxn id="505863" idx="2"/>
              <a:endCxn id="505864" idx="0"/>
            </p:cNvCxnSpPr>
            <p:nvPr/>
          </p:nvCxnSpPr>
          <p:spPr bwMode="auto">
            <a:xfrm>
              <a:off x="2812" y="3119"/>
              <a:ext cx="0" cy="28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05873" name="Group 17"/>
          <p:cNvGrpSpPr>
            <a:grpSpLocks/>
          </p:cNvGrpSpPr>
          <p:nvPr/>
        </p:nvGrpSpPr>
        <p:grpSpPr bwMode="auto">
          <a:xfrm>
            <a:off x="4356100" y="3546475"/>
            <a:ext cx="1368425" cy="925513"/>
            <a:chOff x="2381" y="2234"/>
            <a:chExt cx="862" cy="583"/>
          </a:xfrm>
        </p:grpSpPr>
        <p:sp>
          <p:nvSpPr>
            <p:cNvPr id="505874" name="Rectangle 18"/>
            <p:cNvSpPr>
              <a:spLocks noChangeArrowheads="1"/>
            </p:cNvSpPr>
            <p:nvPr/>
          </p:nvSpPr>
          <p:spPr bwMode="auto">
            <a:xfrm>
              <a:off x="2381" y="2234"/>
              <a:ext cx="862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= metaschemas </a:t>
              </a:r>
            </a:p>
          </p:txBody>
        </p:sp>
        <p:cxnSp>
          <p:nvCxnSpPr>
            <p:cNvPr id="505875" name="AutoShape 19"/>
            <p:cNvCxnSpPr>
              <a:cxnSpLocks noChangeShapeType="1"/>
              <a:stCxn id="505874" idx="2"/>
              <a:endCxn id="505877" idx="0"/>
            </p:cNvCxnSpPr>
            <p:nvPr/>
          </p:nvCxnSpPr>
          <p:spPr bwMode="auto">
            <a:xfrm>
              <a:off x="2812" y="2537"/>
              <a:ext cx="0" cy="280"/>
            </a:xfrm>
            <a:prstGeom prst="straightConnector1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cxnSp>
      </p:grpSp>
      <p:grpSp>
        <p:nvGrpSpPr>
          <p:cNvPr id="505876" name="Group 20"/>
          <p:cNvGrpSpPr>
            <a:grpSpLocks/>
          </p:cNvGrpSpPr>
          <p:nvPr/>
        </p:nvGrpSpPr>
        <p:grpSpPr bwMode="auto">
          <a:xfrm>
            <a:off x="4067175" y="4471988"/>
            <a:ext cx="1368425" cy="923925"/>
            <a:chOff x="2381" y="2817"/>
            <a:chExt cx="862" cy="582"/>
          </a:xfrm>
        </p:grpSpPr>
        <p:sp>
          <p:nvSpPr>
            <p:cNvPr id="505877" name="Rectangle 21"/>
            <p:cNvSpPr>
              <a:spLocks noChangeArrowheads="1"/>
            </p:cNvSpPr>
            <p:nvPr/>
          </p:nvSpPr>
          <p:spPr bwMode="auto">
            <a:xfrm>
              <a:off x="2381" y="2817"/>
              <a:ext cx="862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2000">
                  <a:solidFill>
                    <a:schemeClr val="tx2"/>
                  </a:solidFill>
                  <a:latin typeface="Arial" charset="0"/>
                </a:rPr>
                <a:t>= metadata</a:t>
              </a:r>
            </a:p>
          </p:txBody>
        </p:sp>
        <p:cxnSp>
          <p:nvCxnSpPr>
            <p:cNvPr id="505878" name="AutoShape 22"/>
            <p:cNvCxnSpPr>
              <a:cxnSpLocks noChangeShapeType="1"/>
              <a:stCxn id="505877" idx="2"/>
            </p:cNvCxnSpPr>
            <p:nvPr/>
          </p:nvCxnSpPr>
          <p:spPr bwMode="auto">
            <a:xfrm>
              <a:off x="2812" y="3119"/>
              <a:ext cx="0" cy="280"/>
            </a:xfrm>
            <a:prstGeom prst="straightConnector1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67BA-B066-43A1-880B-097B9954DFF2}" type="slidenum">
              <a:rPr lang="it-IT"/>
              <a:pPr/>
              <a:t>13</a:t>
            </a:fld>
            <a:endParaRPr lang="it-IT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metamodel approach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The constructs in the various models are rather similar: </a:t>
            </a:r>
          </a:p>
          <a:p>
            <a:pPr lvl="1"/>
            <a:r>
              <a:rPr lang="en-US" sz="1800" dirty="0"/>
              <a:t>can be classified into a few categories (Hull &amp; King 1986):</a:t>
            </a:r>
          </a:p>
          <a:p>
            <a:pPr lvl="2"/>
            <a:r>
              <a:rPr lang="en-US" sz="1800" dirty="0" smtClean="0"/>
              <a:t>Abstract (entity, class, …)</a:t>
            </a:r>
          </a:p>
          <a:p>
            <a:pPr lvl="2"/>
            <a:r>
              <a:rPr lang="en-US" sz="1800" dirty="0" smtClean="0"/>
              <a:t>Lexical</a:t>
            </a:r>
            <a:r>
              <a:rPr lang="en-US" sz="1800" dirty="0"/>
              <a:t>: set of printable values (domain)</a:t>
            </a:r>
          </a:p>
          <a:p>
            <a:pPr lvl="2"/>
            <a:r>
              <a:rPr lang="en-US" sz="1800" dirty="0" smtClean="0"/>
              <a:t>Aggregation</a:t>
            </a:r>
            <a:r>
              <a:rPr lang="en-US" sz="1800" dirty="0"/>
              <a:t>: a construction based on (subsets of)</a:t>
            </a:r>
            <a:br>
              <a:rPr lang="en-US" sz="1800" dirty="0"/>
            </a:br>
            <a:r>
              <a:rPr lang="en-US" sz="1800" dirty="0"/>
              <a:t>    cartesian products (relationship, table)</a:t>
            </a:r>
          </a:p>
          <a:p>
            <a:pPr lvl="2"/>
            <a:r>
              <a:rPr lang="en-US" sz="1800" dirty="0"/>
              <a:t>Function (attribute, property)</a:t>
            </a:r>
          </a:p>
          <a:p>
            <a:pPr lvl="2"/>
            <a:r>
              <a:rPr lang="en-US" sz="1800" dirty="0"/>
              <a:t>Hierarchies</a:t>
            </a:r>
          </a:p>
          <a:p>
            <a:pPr lvl="2"/>
            <a:r>
              <a:rPr lang="en-US" sz="1800" dirty="0"/>
              <a:t>… </a:t>
            </a:r>
          </a:p>
          <a:p>
            <a:r>
              <a:rPr lang="en-US" sz="1800" dirty="0"/>
              <a:t>We can fix a set of metaconstructs (each with variants):</a:t>
            </a:r>
          </a:p>
          <a:p>
            <a:pPr lvl="1"/>
            <a:r>
              <a:rPr lang="en-US" sz="1800" dirty="0" smtClean="0"/>
              <a:t>abstract</a:t>
            </a:r>
            <a:r>
              <a:rPr lang="en-US" sz="1800" dirty="0"/>
              <a:t>, </a:t>
            </a:r>
            <a:r>
              <a:rPr lang="en-US" sz="1800" dirty="0" smtClean="0"/>
              <a:t>lexical, aggregation</a:t>
            </a:r>
            <a:r>
              <a:rPr lang="en-US" sz="1800" dirty="0"/>
              <a:t>, function, ...</a:t>
            </a:r>
          </a:p>
          <a:p>
            <a:pPr lvl="1"/>
            <a:r>
              <a:rPr lang="en-US" sz="1800" dirty="0"/>
              <a:t>the set can be extended if needed, but this will not be frequent</a:t>
            </a:r>
          </a:p>
          <a:p>
            <a:r>
              <a:rPr lang="en-US" sz="1800" b="1" dirty="0">
                <a:solidFill>
                  <a:schemeClr val="tx2"/>
                </a:solidFill>
              </a:rPr>
              <a:t>A model is defined in terms of the metaconstructs it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D9ECC-F08C-49E7-A9C5-D6CDC761AE7B}" type="slidenum">
              <a:rPr lang="it-IT"/>
              <a:pPr/>
              <a:t>14</a:t>
            </a:fld>
            <a:endParaRPr lang="it-IT"/>
          </a:p>
        </p:txBody>
      </p:sp>
      <p:sp>
        <p:nvSpPr>
          <p:cNvPr id="343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metamodel approach, example</a:t>
            </a:r>
          </a:p>
        </p:txBody>
      </p:sp>
      <p:sp>
        <p:nvSpPr>
          <p:cNvPr id="3430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ER model:</a:t>
            </a:r>
          </a:p>
          <a:p>
            <a:pPr lvl="1"/>
            <a:r>
              <a:rPr lang="en-US"/>
              <a:t>Abstract (called Entity)</a:t>
            </a:r>
          </a:p>
          <a:p>
            <a:pPr lvl="1"/>
            <a:r>
              <a:rPr lang="en-US"/>
              <a:t>Function from Abstract to Lexical (Attribute)</a:t>
            </a:r>
          </a:p>
          <a:p>
            <a:pPr lvl="1"/>
            <a:r>
              <a:rPr lang="en-US"/>
              <a:t>Aggregation of abstracts (Relationship) </a:t>
            </a:r>
          </a:p>
          <a:p>
            <a:pPr lvl="1"/>
            <a:r>
              <a:rPr lang="en-US"/>
              <a:t>… </a:t>
            </a:r>
          </a:p>
          <a:p>
            <a:r>
              <a:rPr lang="en-US"/>
              <a:t>The OR model:</a:t>
            </a:r>
          </a:p>
          <a:p>
            <a:pPr lvl="1"/>
            <a:r>
              <a:rPr lang="en-US"/>
              <a:t>Abstract (Table with ID)</a:t>
            </a:r>
          </a:p>
          <a:p>
            <a:pPr lvl="1"/>
            <a:r>
              <a:rPr lang="en-US"/>
              <a:t>Function from Abstract to Lexical (value-based Attribute)</a:t>
            </a:r>
          </a:p>
          <a:p>
            <a:pPr lvl="1"/>
            <a:r>
              <a:rPr lang="en-US"/>
              <a:t>Function from Abstract to Abstract (reference Attribute)</a:t>
            </a:r>
          </a:p>
          <a:p>
            <a:pPr lvl="1"/>
            <a:r>
              <a:rPr lang="en-US"/>
              <a:t>Aggregation of lexicals (value-based Table)</a:t>
            </a:r>
          </a:p>
          <a:p>
            <a:pPr lvl="1"/>
            <a:r>
              <a:rPr lang="en-US"/>
              <a:t>Component of Aggregation of Lexicals (Column)</a:t>
            </a:r>
          </a:p>
          <a:p>
            <a:pPr lvl="1"/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E29C-BE0E-42F7-811E-2F1A611874E7}" type="slidenum">
              <a:rPr lang="it-IT"/>
              <a:pPr/>
              <a:t>15</a:t>
            </a:fld>
            <a:endParaRPr lang="it-IT"/>
          </a:p>
        </p:txBody>
      </p:sp>
      <p:sp>
        <p:nvSpPr>
          <p:cNvPr id="5089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The supermodel </a:t>
            </a:r>
          </a:p>
        </p:txBody>
      </p:sp>
      <p:sp>
        <p:nvSpPr>
          <p:cNvPr id="5089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model that includes all the meta-constructs (in their most general forms)</a:t>
            </a:r>
          </a:p>
          <a:p>
            <a:pPr lvl="1"/>
            <a:r>
              <a:rPr lang="en-US" dirty="0"/>
              <a:t>Each model is subsumed by the supermodel (modulo construct renaming) </a:t>
            </a:r>
          </a:p>
          <a:p>
            <a:pPr lvl="1"/>
            <a:r>
              <a:rPr lang="en-US" dirty="0"/>
              <a:t>Each schema for any model is also a schema for the supermodel (modulo construct renaming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the example, a model that generalizes OR and relational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Each translation from the supermodel SM to a target model M  is also</a:t>
            </a:r>
            <a:r>
              <a:rPr lang="en-US" b="1" dirty="0" smtClean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a translation from any other model to M: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given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n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 models, we need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n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 translations, not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n</a:t>
            </a:r>
            <a:r>
              <a:rPr lang="en-US" b="1" i="1" baseline="30000" dirty="0" smtClean="0">
                <a:solidFill>
                  <a:schemeClr val="tx2"/>
                </a:solidFill>
                <a:cs typeface="Arial" charset="0"/>
              </a:rPr>
              <a:t>2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E8B8-2746-4BB5-BD11-FB6EB967ECB3}" type="slidenum">
              <a:rPr lang="it-IT"/>
              <a:pPr/>
              <a:t>16</a:t>
            </a:fld>
            <a:endParaRPr lang="it-IT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translations</a:t>
            </a:r>
          </a:p>
        </p:txBody>
      </p:sp>
      <p:cxnSp>
        <p:nvCxnSpPr>
          <p:cNvPr id="546824" name="AutoShape 8"/>
          <p:cNvCxnSpPr>
            <a:cxnSpLocks noChangeShapeType="1"/>
          </p:cNvCxnSpPr>
          <p:nvPr/>
        </p:nvCxnSpPr>
        <p:spPr bwMode="auto">
          <a:xfrm rot="16200000">
            <a:off x="1773237" y="3779838"/>
            <a:ext cx="1108075" cy="0"/>
          </a:xfrm>
          <a:prstGeom prst="straightConnector1">
            <a:avLst/>
          </a:prstGeom>
          <a:noFill/>
          <a:ln w="144000">
            <a:solidFill>
              <a:srgbClr val="FF9966"/>
            </a:solidFill>
            <a:round/>
            <a:headEnd/>
            <a:tailEnd type="triangle" w="med" len="med"/>
          </a:ln>
        </p:spPr>
      </p:cxnSp>
      <p:cxnSp>
        <p:nvCxnSpPr>
          <p:cNvPr id="546825" name="AutoShape 9"/>
          <p:cNvCxnSpPr>
            <a:cxnSpLocks noChangeShapeType="1"/>
          </p:cNvCxnSpPr>
          <p:nvPr/>
        </p:nvCxnSpPr>
        <p:spPr bwMode="auto">
          <a:xfrm rot="5400000">
            <a:off x="5884069" y="3794919"/>
            <a:ext cx="1309688" cy="0"/>
          </a:xfrm>
          <a:prstGeom prst="straightConnector1">
            <a:avLst/>
          </a:prstGeom>
          <a:noFill/>
          <a:ln w="144000">
            <a:solidFill>
              <a:srgbClr val="FF9966"/>
            </a:solidFill>
            <a:round/>
            <a:headEnd/>
            <a:tailEnd type="triangle" w="med" len="med"/>
          </a:ln>
        </p:spPr>
      </p:cxnSp>
      <p:cxnSp>
        <p:nvCxnSpPr>
          <p:cNvPr id="546826" name="AutoShape 10"/>
          <p:cNvCxnSpPr>
            <a:cxnSpLocks noChangeShapeType="1"/>
          </p:cNvCxnSpPr>
          <p:nvPr/>
        </p:nvCxnSpPr>
        <p:spPr bwMode="auto">
          <a:xfrm>
            <a:off x="3416300" y="2462213"/>
            <a:ext cx="2301875" cy="0"/>
          </a:xfrm>
          <a:prstGeom prst="straightConnector1">
            <a:avLst/>
          </a:prstGeom>
          <a:noFill/>
          <a:ln w="144018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46828" name="Text Box 12"/>
          <p:cNvSpPr txBox="1">
            <a:spLocks noChangeArrowheads="1"/>
          </p:cNvSpPr>
          <p:nvPr/>
        </p:nvSpPr>
        <p:spPr bwMode="auto">
          <a:xfrm>
            <a:off x="1298575" y="3879850"/>
            <a:ext cx="874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1. Copy</a:t>
            </a:r>
          </a:p>
        </p:txBody>
      </p:sp>
      <p:sp>
        <p:nvSpPr>
          <p:cNvPr id="546829" name="Text Box 13"/>
          <p:cNvSpPr txBox="1">
            <a:spLocks noChangeArrowheads="1"/>
          </p:cNvSpPr>
          <p:nvPr/>
        </p:nvSpPr>
        <p:spPr bwMode="auto">
          <a:xfrm>
            <a:off x="3686175" y="1920875"/>
            <a:ext cx="153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2. Translation</a:t>
            </a:r>
          </a:p>
        </p:txBody>
      </p:sp>
      <p:sp>
        <p:nvSpPr>
          <p:cNvPr id="546831" name="Text Box 15"/>
          <p:cNvSpPr txBox="1">
            <a:spLocks noChangeArrowheads="1"/>
          </p:cNvSpPr>
          <p:nvPr/>
        </p:nvSpPr>
        <p:spPr bwMode="auto">
          <a:xfrm>
            <a:off x="6937375" y="3933825"/>
            <a:ext cx="874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  <a:tab pos="2405063" algn="l"/>
              </a:tabLst>
            </a:pPr>
            <a:r>
              <a:rPr lang="en-GB" sz="2000">
                <a:latin typeface="Arial" charset="0"/>
              </a:rPr>
              <a:t>3. Copy</a:t>
            </a:r>
          </a:p>
        </p:txBody>
      </p:sp>
      <p:sp>
        <p:nvSpPr>
          <p:cNvPr id="546832" name="Rectangle 16"/>
          <p:cNvSpPr>
            <a:spLocks noChangeArrowheads="1"/>
          </p:cNvSpPr>
          <p:nvPr/>
        </p:nvSpPr>
        <p:spPr bwMode="auto">
          <a:xfrm>
            <a:off x="900113" y="1412875"/>
            <a:ext cx="7559675" cy="2232025"/>
          </a:xfrm>
          <a:prstGeom prst="rect">
            <a:avLst/>
          </a:prstGeom>
          <a:noFill/>
          <a:ln w="31750">
            <a:solidFill>
              <a:srgbClr val="5BB1FF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/>
            <a:r>
              <a:rPr lang="it-IT" sz="2000" b="1">
                <a:solidFill>
                  <a:srgbClr val="5BB1FF"/>
                </a:solidFill>
                <a:latin typeface="Arial" charset="0"/>
              </a:rPr>
              <a:t>Supermodel</a:t>
            </a:r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611188" y="4365625"/>
            <a:ext cx="3024187" cy="1800225"/>
          </a:xfrm>
          <a:prstGeom prst="rect">
            <a:avLst/>
          </a:prstGeom>
          <a:noFill/>
          <a:ln w="31750" algn="ctr">
            <a:solidFill>
              <a:srgbClr val="FF7D7D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it-IT" sz="2000">
                <a:solidFill>
                  <a:srgbClr val="FF7D7D"/>
                </a:solidFill>
                <a:latin typeface="Arial" charset="0"/>
              </a:rPr>
              <a:t>Source </a:t>
            </a:r>
          </a:p>
          <a:p>
            <a:r>
              <a:rPr lang="it-IT" sz="2000">
                <a:solidFill>
                  <a:srgbClr val="FF7D7D"/>
                </a:solidFill>
                <a:latin typeface="Arial" charset="0"/>
              </a:rPr>
              <a:t>model</a:t>
            </a:r>
          </a:p>
        </p:txBody>
      </p:sp>
      <p:sp>
        <p:nvSpPr>
          <p:cNvPr id="546834" name="Rectangle 18"/>
          <p:cNvSpPr>
            <a:spLocks noChangeArrowheads="1"/>
          </p:cNvSpPr>
          <p:nvPr/>
        </p:nvSpPr>
        <p:spPr bwMode="auto">
          <a:xfrm>
            <a:off x="5651500" y="4365625"/>
            <a:ext cx="3024188" cy="1800225"/>
          </a:xfrm>
          <a:prstGeom prst="rect">
            <a:avLst/>
          </a:prstGeom>
          <a:noFill/>
          <a:ln w="31750" algn="ctr">
            <a:solidFill>
              <a:srgbClr val="FF7D7D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r"/>
            <a:r>
              <a:rPr lang="it-IT" sz="2000">
                <a:solidFill>
                  <a:srgbClr val="FF7D7D"/>
                </a:solidFill>
                <a:latin typeface="Arial" charset="0"/>
              </a:rPr>
              <a:t>Target</a:t>
            </a:r>
          </a:p>
          <a:p>
            <a:pPr algn="r"/>
            <a:r>
              <a:rPr lang="it-IT" sz="2000">
                <a:solidFill>
                  <a:srgbClr val="FF7D7D"/>
                </a:solidFill>
                <a:latin typeface="Arial" charset="0"/>
              </a:rPr>
              <a:t> model</a:t>
            </a:r>
          </a:p>
        </p:txBody>
      </p:sp>
      <p:sp>
        <p:nvSpPr>
          <p:cNvPr id="546830" name="Text Box 14"/>
          <p:cNvSpPr txBox="1">
            <a:spLocks noChangeArrowheads="1"/>
          </p:cNvSpPr>
          <p:nvPr/>
        </p:nvSpPr>
        <p:spPr bwMode="auto">
          <a:xfrm>
            <a:off x="3459163" y="5348288"/>
            <a:ext cx="22288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Translation: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2000">
                <a:latin typeface="Arial" charset="0"/>
              </a:rPr>
              <a:t>composition 1,2 &amp; 3</a:t>
            </a:r>
          </a:p>
        </p:txBody>
      </p:sp>
      <p:cxnSp>
        <p:nvCxnSpPr>
          <p:cNvPr id="546827" name="AutoShape 11"/>
          <p:cNvCxnSpPr>
            <a:cxnSpLocks noChangeShapeType="1"/>
          </p:cNvCxnSpPr>
          <p:nvPr/>
        </p:nvCxnSpPr>
        <p:spPr bwMode="auto">
          <a:xfrm>
            <a:off x="3440113" y="5127625"/>
            <a:ext cx="2278062" cy="0"/>
          </a:xfrm>
          <a:prstGeom prst="straightConnector1">
            <a:avLst/>
          </a:prstGeom>
          <a:noFill/>
          <a:ln w="144000">
            <a:solidFill>
              <a:srgbClr val="9999FF"/>
            </a:solidFill>
            <a:prstDash val="sysDot"/>
            <a:round/>
            <a:headEnd/>
            <a:tailEnd type="triangle" w="med" len="med"/>
          </a:ln>
        </p:spPr>
      </p:cxnSp>
      <p:grpSp>
        <p:nvGrpSpPr>
          <p:cNvPr id="546905" name="Group 89"/>
          <p:cNvGrpSpPr>
            <a:grpSpLocks/>
          </p:cNvGrpSpPr>
          <p:nvPr/>
        </p:nvGrpSpPr>
        <p:grpSpPr bwMode="auto">
          <a:xfrm>
            <a:off x="1258888" y="5084763"/>
            <a:ext cx="2016125" cy="595312"/>
            <a:chOff x="793" y="3203"/>
            <a:chExt cx="1270" cy="375"/>
          </a:xfrm>
        </p:grpSpPr>
        <p:sp>
          <p:nvSpPr>
            <p:cNvPr id="546840" name="AutoShape 24"/>
            <p:cNvSpPr>
              <a:spLocks noChangeAspect="1" noChangeArrowheads="1"/>
            </p:cNvSpPr>
            <p:nvPr/>
          </p:nvSpPr>
          <p:spPr bwMode="auto">
            <a:xfrm>
              <a:off x="1250" y="3203"/>
              <a:ext cx="357" cy="245"/>
            </a:xfrm>
            <a:prstGeom prst="flowChartDecision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cxnSp>
          <p:nvCxnSpPr>
            <p:cNvPr id="546841" name="AutoShape 25"/>
            <p:cNvCxnSpPr>
              <a:cxnSpLocks noChangeAspect="1" noChangeShapeType="1"/>
              <a:stCxn id="546848" idx="3"/>
              <a:endCxn id="546840" idx="1"/>
            </p:cNvCxnSpPr>
            <p:nvPr/>
          </p:nvCxnSpPr>
          <p:spPr bwMode="auto">
            <a:xfrm>
              <a:off x="1178" y="3326"/>
              <a:ext cx="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6842" name="AutoShape 26"/>
            <p:cNvCxnSpPr>
              <a:cxnSpLocks noChangeAspect="1" noChangeShapeType="1"/>
              <a:stCxn id="546840" idx="3"/>
              <a:endCxn id="546853" idx="1"/>
            </p:cNvCxnSpPr>
            <p:nvPr/>
          </p:nvCxnSpPr>
          <p:spPr bwMode="auto">
            <a:xfrm>
              <a:off x="1607" y="3326"/>
              <a:ext cx="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546844" name="Oval 28"/>
            <p:cNvSpPr>
              <a:spLocks noChangeAspect="1" noChangeArrowheads="1"/>
            </p:cNvSpPr>
            <p:nvPr/>
          </p:nvSpPr>
          <p:spPr bwMode="auto">
            <a:xfrm>
              <a:off x="822" y="3549"/>
              <a:ext cx="28" cy="2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45" name="Line 29"/>
            <p:cNvSpPr>
              <a:spLocks noChangeAspect="1" noChangeShapeType="1"/>
            </p:cNvSpPr>
            <p:nvPr/>
          </p:nvSpPr>
          <p:spPr bwMode="auto">
            <a:xfrm flipH="1">
              <a:off x="836" y="3433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46" name="Oval 30"/>
            <p:cNvSpPr>
              <a:spLocks noChangeAspect="1" noChangeArrowheads="1"/>
            </p:cNvSpPr>
            <p:nvPr/>
          </p:nvSpPr>
          <p:spPr bwMode="auto">
            <a:xfrm>
              <a:off x="1036" y="3499"/>
              <a:ext cx="28" cy="2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47" name="Line 31"/>
            <p:cNvSpPr>
              <a:spLocks noChangeAspect="1" noChangeShapeType="1"/>
            </p:cNvSpPr>
            <p:nvPr/>
          </p:nvSpPr>
          <p:spPr bwMode="auto">
            <a:xfrm flipH="1">
              <a:off x="1050" y="3436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48" name="Rectangle 32"/>
            <p:cNvSpPr>
              <a:spLocks noChangeAspect="1" noChangeArrowheads="1"/>
            </p:cNvSpPr>
            <p:nvPr/>
          </p:nvSpPr>
          <p:spPr bwMode="auto">
            <a:xfrm>
              <a:off x="793" y="3210"/>
              <a:ext cx="385" cy="2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sp>
          <p:nvSpPr>
            <p:cNvPr id="546849" name="Line 33"/>
            <p:cNvSpPr>
              <a:spLocks noChangeAspect="1" noChangeShapeType="1"/>
            </p:cNvSpPr>
            <p:nvPr/>
          </p:nvSpPr>
          <p:spPr bwMode="auto">
            <a:xfrm>
              <a:off x="1721" y="3433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50" name="Line 34"/>
            <p:cNvSpPr>
              <a:spLocks noChangeAspect="1" noChangeShapeType="1"/>
            </p:cNvSpPr>
            <p:nvPr/>
          </p:nvSpPr>
          <p:spPr bwMode="auto">
            <a:xfrm>
              <a:off x="1935" y="3433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51" name="Oval 35"/>
            <p:cNvSpPr>
              <a:spLocks noChangeAspect="1" noChangeArrowheads="1"/>
            </p:cNvSpPr>
            <p:nvPr/>
          </p:nvSpPr>
          <p:spPr bwMode="auto">
            <a:xfrm>
              <a:off x="1706" y="3509"/>
              <a:ext cx="29" cy="28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52" name="Oval 36"/>
            <p:cNvSpPr>
              <a:spLocks noChangeAspect="1" noChangeArrowheads="1"/>
            </p:cNvSpPr>
            <p:nvPr/>
          </p:nvSpPr>
          <p:spPr bwMode="auto">
            <a:xfrm>
              <a:off x="1920" y="3525"/>
              <a:ext cx="29" cy="27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53" name="Rectangle 37"/>
            <p:cNvSpPr>
              <a:spLocks noChangeAspect="1" noChangeArrowheads="1"/>
            </p:cNvSpPr>
            <p:nvPr/>
          </p:nvSpPr>
          <p:spPr bwMode="auto">
            <a:xfrm>
              <a:off x="1678" y="3210"/>
              <a:ext cx="385" cy="23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</p:grpSp>
      <p:grpSp>
        <p:nvGrpSpPr>
          <p:cNvPr id="546869" name="Group 53"/>
          <p:cNvGrpSpPr>
            <a:grpSpLocks/>
          </p:cNvGrpSpPr>
          <p:nvPr/>
        </p:nvGrpSpPr>
        <p:grpSpPr bwMode="auto">
          <a:xfrm>
            <a:off x="1187450" y="2276475"/>
            <a:ext cx="2016125" cy="595313"/>
            <a:chOff x="748" y="1434"/>
            <a:chExt cx="1270" cy="375"/>
          </a:xfrm>
        </p:grpSpPr>
        <p:sp>
          <p:nvSpPr>
            <p:cNvPr id="546855" name="AutoShape 39"/>
            <p:cNvSpPr>
              <a:spLocks noChangeAspect="1" noChangeArrowheads="1"/>
            </p:cNvSpPr>
            <p:nvPr/>
          </p:nvSpPr>
          <p:spPr bwMode="auto">
            <a:xfrm>
              <a:off x="1205" y="1434"/>
              <a:ext cx="357" cy="245"/>
            </a:xfrm>
            <a:prstGeom prst="flowChartDecision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cxnSp>
          <p:nvCxnSpPr>
            <p:cNvPr id="546856" name="AutoShape 40"/>
            <p:cNvCxnSpPr>
              <a:cxnSpLocks noChangeAspect="1" noChangeShapeType="1"/>
              <a:stCxn id="546863" idx="3"/>
              <a:endCxn id="546855" idx="1"/>
            </p:cNvCxnSpPr>
            <p:nvPr/>
          </p:nvCxnSpPr>
          <p:spPr bwMode="auto">
            <a:xfrm>
              <a:off x="1133" y="1557"/>
              <a:ext cx="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546857" name="AutoShape 41"/>
            <p:cNvCxnSpPr>
              <a:cxnSpLocks noChangeAspect="1" noChangeShapeType="1"/>
              <a:stCxn id="546855" idx="3"/>
              <a:endCxn id="546868" idx="1"/>
            </p:cNvCxnSpPr>
            <p:nvPr/>
          </p:nvCxnSpPr>
          <p:spPr bwMode="auto">
            <a:xfrm>
              <a:off x="1562" y="1557"/>
              <a:ext cx="7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546859" name="Oval 43"/>
            <p:cNvSpPr>
              <a:spLocks noChangeAspect="1" noChangeArrowheads="1"/>
            </p:cNvSpPr>
            <p:nvPr/>
          </p:nvSpPr>
          <p:spPr bwMode="auto">
            <a:xfrm>
              <a:off x="777" y="1780"/>
              <a:ext cx="28" cy="2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0" name="Line 44"/>
            <p:cNvSpPr>
              <a:spLocks noChangeAspect="1" noChangeShapeType="1"/>
            </p:cNvSpPr>
            <p:nvPr/>
          </p:nvSpPr>
          <p:spPr bwMode="auto">
            <a:xfrm flipH="1">
              <a:off x="791" y="1664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1" name="Oval 45"/>
            <p:cNvSpPr>
              <a:spLocks noChangeAspect="1" noChangeArrowheads="1"/>
            </p:cNvSpPr>
            <p:nvPr/>
          </p:nvSpPr>
          <p:spPr bwMode="auto">
            <a:xfrm>
              <a:off x="991" y="1730"/>
              <a:ext cx="28" cy="29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2" name="Line 46"/>
            <p:cNvSpPr>
              <a:spLocks noChangeAspect="1" noChangeShapeType="1"/>
            </p:cNvSpPr>
            <p:nvPr/>
          </p:nvSpPr>
          <p:spPr bwMode="auto">
            <a:xfrm flipH="1">
              <a:off x="1005" y="1667"/>
              <a:ext cx="0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3" name="Rectangle 47"/>
            <p:cNvSpPr>
              <a:spLocks noChangeAspect="1" noChangeArrowheads="1"/>
            </p:cNvSpPr>
            <p:nvPr/>
          </p:nvSpPr>
          <p:spPr bwMode="auto">
            <a:xfrm>
              <a:off x="748" y="1441"/>
              <a:ext cx="385" cy="2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  <p:sp>
          <p:nvSpPr>
            <p:cNvPr id="546864" name="Line 48"/>
            <p:cNvSpPr>
              <a:spLocks noChangeAspect="1" noChangeShapeType="1"/>
            </p:cNvSpPr>
            <p:nvPr/>
          </p:nvSpPr>
          <p:spPr bwMode="auto">
            <a:xfrm>
              <a:off x="1676" y="1664"/>
              <a:ext cx="0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5" name="Line 49"/>
            <p:cNvSpPr>
              <a:spLocks noChangeAspect="1" noChangeShapeType="1"/>
            </p:cNvSpPr>
            <p:nvPr/>
          </p:nvSpPr>
          <p:spPr bwMode="auto">
            <a:xfrm>
              <a:off x="1890" y="1664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66" name="Oval 50"/>
            <p:cNvSpPr>
              <a:spLocks noChangeAspect="1" noChangeArrowheads="1"/>
            </p:cNvSpPr>
            <p:nvPr/>
          </p:nvSpPr>
          <p:spPr bwMode="auto">
            <a:xfrm>
              <a:off x="1661" y="1740"/>
              <a:ext cx="29" cy="2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7" name="Oval 51"/>
            <p:cNvSpPr>
              <a:spLocks noChangeAspect="1" noChangeArrowheads="1"/>
            </p:cNvSpPr>
            <p:nvPr/>
          </p:nvSpPr>
          <p:spPr bwMode="auto">
            <a:xfrm>
              <a:off x="1875" y="1756"/>
              <a:ext cx="29" cy="2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6868" name="Rectangle 52"/>
            <p:cNvSpPr>
              <a:spLocks noChangeAspect="1" noChangeArrowheads="1"/>
            </p:cNvSpPr>
            <p:nvPr/>
          </p:nvSpPr>
          <p:spPr bwMode="auto">
            <a:xfrm>
              <a:off x="1633" y="1441"/>
              <a:ext cx="385" cy="2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800">
                <a:latin typeface="Arial" charset="0"/>
              </a:endParaRPr>
            </a:p>
          </p:txBody>
        </p:sp>
      </p:grpSp>
      <p:grpSp>
        <p:nvGrpSpPr>
          <p:cNvPr id="546906" name="Group 90"/>
          <p:cNvGrpSpPr>
            <a:grpSpLocks/>
          </p:cNvGrpSpPr>
          <p:nvPr/>
        </p:nvGrpSpPr>
        <p:grpSpPr bwMode="auto">
          <a:xfrm>
            <a:off x="5940425" y="5013325"/>
            <a:ext cx="2160588" cy="657225"/>
            <a:chOff x="3742" y="3158"/>
            <a:chExt cx="1361" cy="414"/>
          </a:xfrm>
        </p:grpSpPr>
        <p:sp>
          <p:nvSpPr>
            <p:cNvPr id="546871" name="Rectangle 55"/>
            <p:cNvSpPr>
              <a:spLocks noChangeAspect="1" noChangeArrowheads="1"/>
            </p:cNvSpPr>
            <p:nvPr/>
          </p:nvSpPr>
          <p:spPr bwMode="auto">
            <a:xfrm>
              <a:off x="3742" y="3273"/>
              <a:ext cx="420" cy="299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72" name="Rectangle 56"/>
            <p:cNvSpPr>
              <a:spLocks noChangeAspect="1" noChangeArrowheads="1"/>
            </p:cNvSpPr>
            <p:nvPr/>
          </p:nvSpPr>
          <p:spPr bwMode="auto">
            <a:xfrm>
              <a:off x="3742" y="3158"/>
              <a:ext cx="420" cy="115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73" name="Line 57"/>
            <p:cNvSpPr>
              <a:spLocks noChangeAspect="1" noChangeShapeType="1"/>
            </p:cNvSpPr>
            <p:nvPr/>
          </p:nvSpPr>
          <p:spPr bwMode="auto">
            <a:xfrm>
              <a:off x="3742" y="3158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4" name="Line 58"/>
            <p:cNvSpPr>
              <a:spLocks noChangeAspect="1" noChangeShapeType="1"/>
            </p:cNvSpPr>
            <p:nvPr/>
          </p:nvSpPr>
          <p:spPr bwMode="auto">
            <a:xfrm>
              <a:off x="3742" y="3273"/>
              <a:ext cx="4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5" name="Line 59"/>
            <p:cNvSpPr>
              <a:spLocks noChangeAspect="1" noChangeShapeType="1"/>
            </p:cNvSpPr>
            <p:nvPr/>
          </p:nvSpPr>
          <p:spPr bwMode="auto">
            <a:xfrm>
              <a:off x="3742" y="3572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6" name="Line 60"/>
            <p:cNvSpPr>
              <a:spLocks noChangeAspect="1" noChangeShapeType="1"/>
            </p:cNvSpPr>
            <p:nvPr/>
          </p:nvSpPr>
          <p:spPr bwMode="auto">
            <a:xfrm>
              <a:off x="3742" y="3158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7" name="Line 61"/>
            <p:cNvSpPr>
              <a:spLocks noChangeAspect="1" noChangeShapeType="1"/>
            </p:cNvSpPr>
            <p:nvPr/>
          </p:nvSpPr>
          <p:spPr bwMode="auto">
            <a:xfrm>
              <a:off x="4162" y="3158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78" name="Rectangle 62"/>
            <p:cNvSpPr>
              <a:spLocks noChangeAspect="1" noChangeArrowheads="1"/>
            </p:cNvSpPr>
            <p:nvPr/>
          </p:nvSpPr>
          <p:spPr bwMode="auto">
            <a:xfrm>
              <a:off x="4608" y="3317"/>
              <a:ext cx="495" cy="207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79" name="Rectangle 63"/>
            <p:cNvSpPr>
              <a:spLocks noChangeAspect="1" noChangeArrowheads="1"/>
            </p:cNvSpPr>
            <p:nvPr/>
          </p:nvSpPr>
          <p:spPr bwMode="auto">
            <a:xfrm>
              <a:off x="4608" y="3203"/>
              <a:ext cx="495" cy="114"/>
            </a:xfrm>
            <a:prstGeom prst="rect">
              <a:avLst/>
            </a:prstGeom>
            <a:solidFill>
              <a:srgbClr val="FFD5D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80" name="Line 64"/>
            <p:cNvSpPr>
              <a:spLocks noChangeAspect="1" noChangeShapeType="1"/>
            </p:cNvSpPr>
            <p:nvPr/>
          </p:nvSpPr>
          <p:spPr bwMode="auto">
            <a:xfrm>
              <a:off x="4608" y="3203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1" name="Line 65"/>
            <p:cNvSpPr>
              <a:spLocks noChangeAspect="1" noChangeShapeType="1"/>
            </p:cNvSpPr>
            <p:nvPr/>
          </p:nvSpPr>
          <p:spPr bwMode="auto">
            <a:xfrm>
              <a:off x="4608" y="3317"/>
              <a:ext cx="4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2" name="Line 66"/>
            <p:cNvSpPr>
              <a:spLocks noChangeAspect="1" noChangeShapeType="1"/>
            </p:cNvSpPr>
            <p:nvPr/>
          </p:nvSpPr>
          <p:spPr bwMode="auto">
            <a:xfrm>
              <a:off x="4608" y="3524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3" name="Line 67"/>
            <p:cNvSpPr>
              <a:spLocks noChangeAspect="1" noChangeShapeType="1"/>
            </p:cNvSpPr>
            <p:nvPr/>
          </p:nvSpPr>
          <p:spPr bwMode="auto">
            <a:xfrm>
              <a:off x="4608" y="3203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84" name="Line 68"/>
            <p:cNvSpPr>
              <a:spLocks noChangeAspect="1" noChangeShapeType="1"/>
            </p:cNvSpPr>
            <p:nvPr/>
          </p:nvSpPr>
          <p:spPr bwMode="auto">
            <a:xfrm>
              <a:off x="5103" y="3203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546885" name="AutoShape 69"/>
            <p:cNvCxnSpPr>
              <a:cxnSpLocks noChangeAspect="1" noChangeShapeType="1"/>
              <a:stCxn id="546871" idx="3"/>
              <a:endCxn id="546878" idx="1"/>
            </p:cNvCxnSpPr>
            <p:nvPr/>
          </p:nvCxnSpPr>
          <p:spPr bwMode="auto">
            <a:xfrm flipV="1">
              <a:off x="4162" y="3421"/>
              <a:ext cx="446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46904" name="Group 88"/>
          <p:cNvGrpSpPr>
            <a:grpSpLocks/>
          </p:cNvGrpSpPr>
          <p:nvPr/>
        </p:nvGrpSpPr>
        <p:grpSpPr bwMode="auto">
          <a:xfrm>
            <a:off x="5867400" y="2349500"/>
            <a:ext cx="2160588" cy="657225"/>
            <a:chOff x="3696" y="1480"/>
            <a:chExt cx="1361" cy="414"/>
          </a:xfrm>
        </p:grpSpPr>
        <p:sp>
          <p:nvSpPr>
            <p:cNvPr id="546888" name="Rectangle 72"/>
            <p:cNvSpPr>
              <a:spLocks noChangeAspect="1" noChangeArrowheads="1"/>
            </p:cNvSpPr>
            <p:nvPr/>
          </p:nvSpPr>
          <p:spPr bwMode="auto">
            <a:xfrm>
              <a:off x="3696" y="1595"/>
              <a:ext cx="420" cy="29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89" name="Rectangle 73"/>
            <p:cNvSpPr>
              <a:spLocks noChangeAspect="1" noChangeArrowheads="1"/>
            </p:cNvSpPr>
            <p:nvPr/>
          </p:nvSpPr>
          <p:spPr bwMode="auto">
            <a:xfrm>
              <a:off x="3696" y="1480"/>
              <a:ext cx="420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90" name="Line 74"/>
            <p:cNvSpPr>
              <a:spLocks noChangeAspect="1" noChangeShapeType="1"/>
            </p:cNvSpPr>
            <p:nvPr/>
          </p:nvSpPr>
          <p:spPr bwMode="auto">
            <a:xfrm>
              <a:off x="3696" y="1480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1" name="Line 75"/>
            <p:cNvSpPr>
              <a:spLocks noChangeAspect="1" noChangeShapeType="1"/>
            </p:cNvSpPr>
            <p:nvPr/>
          </p:nvSpPr>
          <p:spPr bwMode="auto">
            <a:xfrm>
              <a:off x="3696" y="1595"/>
              <a:ext cx="4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2" name="Line 76"/>
            <p:cNvSpPr>
              <a:spLocks noChangeAspect="1" noChangeShapeType="1"/>
            </p:cNvSpPr>
            <p:nvPr/>
          </p:nvSpPr>
          <p:spPr bwMode="auto">
            <a:xfrm>
              <a:off x="3696" y="1894"/>
              <a:ext cx="4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3" name="Line 77"/>
            <p:cNvSpPr>
              <a:spLocks noChangeAspect="1" noChangeShapeType="1"/>
            </p:cNvSpPr>
            <p:nvPr/>
          </p:nvSpPr>
          <p:spPr bwMode="auto">
            <a:xfrm>
              <a:off x="3696" y="1480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4" name="Line 78"/>
            <p:cNvSpPr>
              <a:spLocks noChangeAspect="1" noChangeShapeType="1"/>
            </p:cNvSpPr>
            <p:nvPr/>
          </p:nvSpPr>
          <p:spPr bwMode="auto">
            <a:xfrm>
              <a:off x="4116" y="1480"/>
              <a:ext cx="0" cy="4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5" name="Rectangle 79"/>
            <p:cNvSpPr>
              <a:spLocks noChangeAspect="1" noChangeArrowheads="1"/>
            </p:cNvSpPr>
            <p:nvPr/>
          </p:nvSpPr>
          <p:spPr bwMode="auto">
            <a:xfrm>
              <a:off x="4562" y="1639"/>
              <a:ext cx="495" cy="20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900">
                <a:latin typeface="Arial" charset="0"/>
              </a:endParaRPr>
            </a:p>
          </p:txBody>
        </p:sp>
        <p:sp>
          <p:nvSpPr>
            <p:cNvPr id="546896" name="Rectangle 80"/>
            <p:cNvSpPr>
              <a:spLocks noChangeAspect="1" noChangeArrowheads="1"/>
            </p:cNvSpPr>
            <p:nvPr/>
          </p:nvSpPr>
          <p:spPr bwMode="auto">
            <a:xfrm>
              <a:off x="4562" y="1525"/>
              <a:ext cx="495" cy="11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600">
                <a:latin typeface="Arial" charset="0"/>
              </a:endParaRPr>
            </a:p>
          </p:txBody>
        </p:sp>
        <p:sp>
          <p:nvSpPr>
            <p:cNvPr id="546897" name="Line 81"/>
            <p:cNvSpPr>
              <a:spLocks noChangeAspect="1" noChangeShapeType="1"/>
            </p:cNvSpPr>
            <p:nvPr/>
          </p:nvSpPr>
          <p:spPr bwMode="auto">
            <a:xfrm>
              <a:off x="4562" y="1525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8" name="Line 82"/>
            <p:cNvSpPr>
              <a:spLocks noChangeAspect="1" noChangeShapeType="1"/>
            </p:cNvSpPr>
            <p:nvPr/>
          </p:nvSpPr>
          <p:spPr bwMode="auto">
            <a:xfrm>
              <a:off x="4562" y="1639"/>
              <a:ext cx="4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899" name="Line 83"/>
            <p:cNvSpPr>
              <a:spLocks noChangeAspect="1" noChangeShapeType="1"/>
            </p:cNvSpPr>
            <p:nvPr/>
          </p:nvSpPr>
          <p:spPr bwMode="auto">
            <a:xfrm>
              <a:off x="4562" y="1846"/>
              <a:ext cx="49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900" name="Line 84"/>
            <p:cNvSpPr>
              <a:spLocks noChangeAspect="1" noChangeShapeType="1"/>
            </p:cNvSpPr>
            <p:nvPr/>
          </p:nvSpPr>
          <p:spPr bwMode="auto">
            <a:xfrm>
              <a:off x="4562" y="1525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546901" name="Line 85"/>
            <p:cNvSpPr>
              <a:spLocks noChangeAspect="1" noChangeShapeType="1"/>
            </p:cNvSpPr>
            <p:nvPr/>
          </p:nvSpPr>
          <p:spPr bwMode="auto">
            <a:xfrm>
              <a:off x="5057" y="1525"/>
              <a:ext cx="0" cy="32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cxnSp>
          <p:nvCxnSpPr>
            <p:cNvPr id="546902" name="AutoShape 86"/>
            <p:cNvCxnSpPr>
              <a:cxnSpLocks noChangeAspect="1" noChangeShapeType="1"/>
              <a:stCxn id="546888" idx="3"/>
              <a:endCxn id="546895" idx="1"/>
            </p:cNvCxnSpPr>
            <p:nvPr/>
          </p:nvCxnSpPr>
          <p:spPr bwMode="auto">
            <a:xfrm flipV="1">
              <a:off x="4116" y="1743"/>
              <a:ext cx="446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8" grpId="0"/>
      <p:bldP spid="546829" grpId="0"/>
      <p:bldP spid="546831" grpId="0"/>
      <p:bldP spid="546832" grpId="0" animBg="1"/>
      <p:bldP spid="546834" grpId="0" animBg="1"/>
      <p:bldP spid="5468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E0DC-6A24-4E55-921C-5A1C1094BFEA}" type="slidenum">
              <a:rPr lang="it-IT"/>
              <a:pPr/>
              <a:t>17</a:t>
            </a:fld>
            <a:endParaRPr lang="it-IT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ourier New" pitchFamily="49" charset="0"/>
              </a:rPr>
              <a:t>Translations within the supermodel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We still have too many models: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we </a:t>
            </a:r>
            <a:r>
              <a:rPr lang="en-US" dirty="0">
                <a:cs typeface="Arial" charset="0"/>
              </a:rPr>
              <a:t>have </a:t>
            </a:r>
            <a:r>
              <a:rPr lang="en-US" dirty="0" smtClean="0">
                <a:cs typeface="Arial" charset="0"/>
              </a:rPr>
              <a:t>few constructs</a:t>
            </a:r>
            <a:r>
              <a:rPr lang="en-US" dirty="0">
                <a:cs typeface="Arial" charset="0"/>
              </a:rPr>
              <a:t>, </a:t>
            </a:r>
            <a:r>
              <a:rPr lang="en-US" dirty="0" smtClean="0">
                <a:cs typeface="Arial" charset="0"/>
              </a:rPr>
              <a:t>but each </a:t>
            </a:r>
            <a:r>
              <a:rPr lang="en-US" dirty="0">
                <a:cs typeface="Arial" charset="0"/>
              </a:rPr>
              <a:t>has several independent features which give rise to variants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Arial" charset="0"/>
              </a:rPr>
              <a:t>for </a:t>
            </a:r>
            <a:r>
              <a:rPr lang="en-US" dirty="0" smtClean="0">
                <a:cs typeface="Arial" charset="0"/>
              </a:rPr>
              <a:t>example, within simple OR model versions, 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Key may be specifiable or not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Generalizations may be allowed or not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Foreign keys may be used or not</a:t>
            </a:r>
            <a:endParaRPr lang="en-US" dirty="0">
              <a:cs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Nesting may be used or not</a:t>
            </a: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Combining all these, we get hundreds of models!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The management of a specific translation for each model would be hopeless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metamodel</a:t>
            </a:r>
            <a:r>
              <a:rPr lang="it-IT" dirty="0" smtClean="0"/>
              <a:t> and the "</a:t>
            </a:r>
            <a:r>
              <a:rPr lang="it-IT" dirty="0" err="1" smtClean="0"/>
              <a:t>supermodel</a:t>
            </a:r>
            <a:r>
              <a:rPr lang="it-IT" dirty="0" smtClean="0"/>
              <a:t>"</a:t>
            </a:r>
          </a:p>
          <a:p>
            <a:r>
              <a:rPr lang="it-IT" b="1" dirty="0" err="1"/>
              <a:t>Translations</a:t>
            </a:r>
            <a:r>
              <a:rPr lang="it-IT" b="1" dirty="0"/>
              <a:t>, a </a:t>
            </a:r>
            <a:r>
              <a:rPr lang="it-IT" b="1" dirty="0" err="1"/>
              <a:t>stepwise</a:t>
            </a:r>
            <a:r>
              <a:rPr lang="it-IT" b="1" dirty="0"/>
              <a:t> </a:t>
            </a:r>
            <a:r>
              <a:rPr lang="it-IT" b="1" dirty="0" err="1"/>
              <a:t>technique</a:t>
            </a:r>
            <a:endParaRPr lang="it-IT" b="1" dirty="0"/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MIDST: the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dictionary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the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translation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signature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approach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data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off-line and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-time management</a:t>
            </a:r>
          </a:p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work: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NoSQL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8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78B22-7BB8-40D4-8571-6300ECBEBCF5}" type="slidenum">
              <a:rPr lang="it-IT"/>
              <a:pPr/>
              <a:t>19</a:t>
            </a:fld>
            <a:endParaRPr lang="it-IT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The metamodel approach, translations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As we saw, the </a:t>
            </a:r>
            <a:r>
              <a:rPr lang="en-US" dirty="0">
                <a:cs typeface="Arial" charset="0"/>
              </a:rPr>
              <a:t>constructs in the various models are </a:t>
            </a:r>
            <a:r>
              <a:rPr lang="en-US" dirty="0" smtClean="0">
                <a:cs typeface="Arial" charset="0"/>
              </a:rPr>
              <a:t>similar</a:t>
            </a:r>
            <a:r>
              <a:rPr lang="en-US" dirty="0">
                <a:cs typeface="Arial" charset="0"/>
              </a:rPr>
              <a:t>:</a:t>
            </a:r>
            <a:r>
              <a:rPr lang="en-US" dirty="0">
                <a:cs typeface="Courier New" pitchFamily="49" charset="0"/>
              </a:rPr>
              <a:t> </a:t>
            </a:r>
          </a:p>
          <a:p>
            <a:pPr lvl="1"/>
            <a:r>
              <a:rPr lang="en-US" dirty="0">
                <a:cs typeface="Arial" charset="0"/>
              </a:rPr>
              <a:t>can be classified </a:t>
            </a:r>
            <a:r>
              <a:rPr lang="en-US" dirty="0" smtClean="0">
                <a:cs typeface="Arial" charset="0"/>
              </a:rPr>
              <a:t>according to the metaconstructs</a:t>
            </a:r>
            <a:endParaRPr lang="en-US" dirty="0">
              <a:cs typeface="Arial" charset="0"/>
            </a:endParaRPr>
          </a:p>
          <a:p>
            <a:pPr lvl="1"/>
            <a:r>
              <a:rPr lang="en-US" b="1" dirty="0">
                <a:solidFill>
                  <a:schemeClr val="accent2"/>
                </a:solidFill>
                <a:cs typeface="Arial" charset="0"/>
              </a:rPr>
              <a:t>translations can be defined on metaconstructs,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there </a:t>
            </a:r>
            <a:r>
              <a:rPr lang="en-US" b="1" dirty="0">
                <a:solidFill>
                  <a:schemeClr val="accent2"/>
                </a:solidFill>
                <a:cs typeface="Arial" charset="0"/>
              </a:rPr>
              <a:t>are </a:t>
            </a:r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standard, known ways </a:t>
            </a:r>
            <a:r>
              <a:rPr lang="en-US" b="1" dirty="0">
                <a:solidFill>
                  <a:schemeClr val="accent2"/>
                </a:solidFill>
                <a:cs typeface="Arial" charset="0"/>
              </a:rPr>
              <a:t>to deal with translations of </a:t>
            </a:r>
            <a:r>
              <a:rPr lang="en-US" b="1" dirty="0" smtClean="0">
                <a:solidFill>
                  <a:schemeClr val="accent2"/>
                </a:solidFill>
                <a:cs typeface="Arial" charset="0"/>
              </a:rPr>
              <a:t>constructs (or variants theoreof)</a:t>
            </a:r>
          </a:p>
          <a:p>
            <a:r>
              <a:rPr lang="en-US" dirty="0" smtClean="0">
                <a:cs typeface="Arial" charset="0"/>
              </a:rPr>
              <a:t>Elementary translation steps can be defined in this way</a:t>
            </a:r>
          </a:p>
          <a:p>
            <a:pPr lvl="1"/>
            <a:r>
              <a:rPr lang="en-US" dirty="0" smtClean="0">
                <a:cs typeface="Arial" charset="0"/>
              </a:rPr>
              <a:t>Each translation step handles a supermodel construct (or a feature thereof) "to be eliminated" or "transformed"</a:t>
            </a:r>
          </a:p>
          <a:p>
            <a:r>
              <a:rPr lang="en-US" dirty="0" smtClean="0">
                <a:cs typeface="Arial" charset="0"/>
              </a:rPr>
              <a:t>Then, elementary translation steps to be combined</a:t>
            </a:r>
          </a:p>
          <a:p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A translation is the concatenation of elementary translation steps</a:t>
            </a:r>
          </a:p>
          <a:p>
            <a:pPr lvl="2"/>
            <a:endParaRPr lang="en-US" dirty="0">
              <a:solidFill>
                <a:schemeClr val="accent2"/>
              </a:solidFill>
              <a:cs typeface="Arial" charset="0"/>
            </a:endParaRPr>
          </a:p>
          <a:p>
            <a:endParaRPr lang="en-US" dirty="0">
              <a:solidFill>
                <a:schemeClr val="bg2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metamodel</a:t>
            </a:r>
            <a:r>
              <a:rPr lang="it-IT" dirty="0" smtClean="0"/>
              <a:t> and the "</a:t>
            </a:r>
            <a:r>
              <a:rPr lang="it-IT" dirty="0" err="1" smtClean="0"/>
              <a:t>supermodel</a:t>
            </a:r>
            <a:r>
              <a:rPr lang="it-IT" dirty="0" smtClean="0"/>
              <a:t>"</a:t>
            </a:r>
          </a:p>
          <a:p>
            <a:r>
              <a:rPr lang="it-IT" dirty="0" err="1" smtClean="0"/>
              <a:t>Translations</a:t>
            </a:r>
            <a:r>
              <a:rPr lang="it-IT" dirty="0" smtClean="0"/>
              <a:t>, a </a:t>
            </a:r>
            <a:r>
              <a:rPr lang="it-IT" dirty="0" err="1" smtClean="0"/>
              <a:t>stepwise</a:t>
            </a:r>
            <a:r>
              <a:rPr lang="it-IT" dirty="0" smtClean="0"/>
              <a:t> </a:t>
            </a:r>
            <a:r>
              <a:rPr lang="it-IT" dirty="0" err="1" smtClean="0"/>
              <a:t>technique</a:t>
            </a:r>
            <a:endParaRPr lang="it-IT" dirty="0" smtClean="0"/>
          </a:p>
          <a:p>
            <a:r>
              <a:rPr lang="it-IT" dirty="0" smtClean="0"/>
              <a:t>MIDST: the </a:t>
            </a:r>
            <a:r>
              <a:rPr lang="it-IT" dirty="0" err="1" smtClean="0"/>
              <a:t>dictionary</a:t>
            </a:r>
            <a:r>
              <a:rPr lang="it-IT" dirty="0" smtClean="0"/>
              <a:t> and the </a:t>
            </a:r>
            <a:r>
              <a:rPr lang="it-IT" dirty="0" err="1" smtClean="0"/>
              <a:t>translation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endParaRPr lang="it-IT" dirty="0" smtClean="0"/>
          </a:p>
          <a:p>
            <a:r>
              <a:rPr lang="it-IT" dirty="0" smtClean="0"/>
              <a:t>How to </a:t>
            </a:r>
            <a:r>
              <a:rPr lang="it-IT" dirty="0" err="1" smtClean="0"/>
              <a:t>choose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: a </a:t>
            </a:r>
            <a:r>
              <a:rPr lang="it-IT" dirty="0" err="1" smtClean="0"/>
              <a:t>signature</a:t>
            </a:r>
            <a:r>
              <a:rPr lang="it-IT" dirty="0" err="1"/>
              <a:t>-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endParaRPr lang="it-IT" dirty="0" smtClean="0"/>
          </a:p>
          <a:p>
            <a:r>
              <a:rPr lang="it-IT" dirty="0" smtClean="0"/>
              <a:t>The data </a:t>
            </a:r>
            <a:r>
              <a:rPr lang="it-IT" dirty="0" err="1" smtClean="0"/>
              <a:t>level</a:t>
            </a:r>
            <a:r>
              <a:rPr lang="it-IT" dirty="0" smtClean="0"/>
              <a:t>: off-line and </a:t>
            </a:r>
            <a:r>
              <a:rPr lang="it-IT" dirty="0" err="1" smtClean="0"/>
              <a:t>run</a:t>
            </a:r>
            <a:r>
              <a:rPr lang="it-IT" dirty="0" smtClean="0"/>
              <a:t>-time management</a:t>
            </a:r>
          </a:p>
          <a:p>
            <a:r>
              <a:rPr lang="it-IT" dirty="0" err="1" smtClean="0"/>
              <a:t>Current</a:t>
            </a:r>
            <a:r>
              <a:rPr lang="it-IT" dirty="0" smtClean="0"/>
              <a:t> work: </a:t>
            </a:r>
            <a:r>
              <a:rPr lang="it-IT" dirty="0" err="1" smtClean="0"/>
              <a:t>NoSQL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8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20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142976" y="2214554"/>
            <a:ext cx="1785950" cy="483015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OR   </a:t>
            </a:r>
            <a:endParaRPr lang="en-GB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3429000"/>
            <a:ext cx="1928826" cy="48301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Relational</a:t>
            </a:r>
            <a:endParaRPr lang="en-GB" dirty="0">
              <a:latin typeface="Arial" charset="0"/>
            </a:endParaRPr>
          </a:p>
        </p:txBody>
      </p:sp>
      <p:sp>
        <p:nvSpPr>
          <p:cNvPr id="798730" name="Oval 10"/>
          <p:cNvSpPr>
            <a:spLocks noChangeArrowheads="1"/>
          </p:cNvSpPr>
          <p:nvPr/>
        </p:nvSpPr>
        <p:spPr bwMode="auto">
          <a:xfrm>
            <a:off x="3143240" y="1500174"/>
            <a:ext cx="1858962" cy="483015"/>
          </a:xfrm>
          <a:prstGeom prst="ellipse">
            <a:avLst/>
          </a:prstGeom>
          <a:solidFill>
            <a:srgbClr val="6699FF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dirty="0" smtClean="0">
                <a:latin typeface="Arial" charset="0"/>
              </a:rPr>
              <a:t>OO</a:t>
            </a:r>
            <a:endParaRPr lang="en-GB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798748" name="Oval 28"/>
          <p:cNvSpPr>
            <a:spLocks noChangeArrowheads="1"/>
          </p:cNvSpPr>
          <p:nvPr/>
        </p:nvSpPr>
        <p:spPr bwMode="auto">
          <a:xfrm>
            <a:off x="5143504" y="1928802"/>
            <a:ext cx="1439862" cy="483015"/>
          </a:xfrm>
          <a:prstGeom prst="ellipse">
            <a:avLst/>
          </a:prstGeom>
          <a:solidFill>
            <a:srgbClr val="FFB9B9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dirty="0" smtClean="0">
                <a:latin typeface="Arial" charset="0"/>
              </a:rPr>
              <a:t>ER </a:t>
            </a:r>
            <a:endParaRPr lang="en-GB" dirty="0">
              <a:latin typeface="Arial" charset="0"/>
            </a:endParaRPr>
          </a:p>
        </p:txBody>
      </p:sp>
      <p:sp>
        <p:nvSpPr>
          <p:cNvPr id="798751" name="Oval 31"/>
          <p:cNvSpPr>
            <a:spLocks noChangeArrowheads="1"/>
          </p:cNvSpPr>
          <p:nvPr/>
        </p:nvSpPr>
        <p:spPr bwMode="auto">
          <a:xfrm>
            <a:off x="6786578" y="3071810"/>
            <a:ext cx="1512887" cy="483015"/>
          </a:xfrm>
          <a:prstGeom prst="ellipse">
            <a:avLst/>
          </a:prstGeom>
          <a:solidFill>
            <a:srgbClr val="CCFF33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>
                <a:latin typeface="Arial" charset="0"/>
              </a:rPr>
              <a:t>XSD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21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models (and </a:t>
            </a:r>
            <a:r>
              <a:rPr lang="en-US" dirty="0" smtClean="0"/>
              <a:t>variants </a:t>
            </a:r>
            <a:r>
              <a:rPr lang="en-US" dirty="0"/>
              <a:t>…) </a:t>
            </a:r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000100" y="1142984"/>
            <a:ext cx="2857520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5429264"/>
            <a:ext cx="1928826" cy="643959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sz="1600" dirty="0" smtClean="0">
                <a:latin typeface="Arial" charset="0"/>
              </a:rPr>
              <a:t>Relational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798747" name="Text Box 27"/>
          <p:cNvSpPr txBox="1">
            <a:spLocks noChangeArrowheads="1"/>
          </p:cNvSpPr>
          <p:nvPr/>
        </p:nvSpPr>
        <p:spPr bwMode="auto">
          <a:xfrm>
            <a:off x="2051050" y="5661025"/>
            <a:ext cx="5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/>
              <a:t>…</a:t>
            </a: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14282" y="2000240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428860" y="207167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572000" y="214311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4348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5214942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FK</a:t>
            </a:r>
            <a:endParaRPr lang="en-GB" sz="1600" dirty="0">
              <a:latin typeface="Arial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3071802" y="314324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000232" y="421481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ref</a:t>
            </a:r>
            <a:endParaRPr lang="en-GB" sz="1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B1A5-B03E-4F7A-923B-7DC274BC9583}" type="slidenum">
              <a:rPr lang="it-IT"/>
              <a:pPr/>
              <a:t>22</a:t>
            </a:fld>
            <a:endParaRPr lang="it-IT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A more complex example</a:t>
            </a:r>
            <a:endParaRPr lang="en-US" dirty="0"/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sz="1800" dirty="0"/>
              <a:t>An </a:t>
            </a:r>
            <a:r>
              <a:rPr lang="it-IT" sz="1800" dirty="0" err="1"/>
              <a:t>object</a:t>
            </a:r>
            <a:r>
              <a:rPr lang="it-IT" sz="1800" dirty="0"/>
              <a:t> </a:t>
            </a:r>
            <a:r>
              <a:rPr lang="it-IT" sz="1800" dirty="0" err="1"/>
              <a:t>relational</a:t>
            </a:r>
            <a:r>
              <a:rPr lang="it-IT" sz="1800" dirty="0"/>
              <a:t> database, </a:t>
            </a:r>
            <a:r>
              <a:rPr lang="it-IT" sz="1800" dirty="0" err="1"/>
              <a:t>to</a:t>
            </a:r>
            <a:r>
              <a:rPr lang="it-IT" sz="1800" dirty="0"/>
              <a:t> </a:t>
            </a:r>
            <a:r>
              <a:rPr lang="it-IT" sz="1800" dirty="0" err="1"/>
              <a:t>be</a:t>
            </a:r>
            <a:r>
              <a:rPr lang="it-IT" sz="1800" dirty="0"/>
              <a:t> </a:t>
            </a:r>
            <a:r>
              <a:rPr lang="it-IT" sz="1800" dirty="0" err="1"/>
              <a:t>translated</a:t>
            </a:r>
            <a:r>
              <a:rPr lang="it-IT" sz="1800" dirty="0"/>
              <a:t> in a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one</a:t>
            </a:r>
            <a:endParaRPr lang="it-IT" sz="1800" dirty="0"/>
          </a:p>
          <a:p>
            <a:pPr lvl="1"/>
            <a:r>
              <a:rPr lang="it-IT" sz="1800" dirty="0"/>
              <a:t>Source: </a:t>
            </a:r>
            <a:r>
              <a:rPr lang="it-IT" sz="1800" dirty="0" err="1" smtClean="0"/>
              <a:t>an</a:t>
            </a:r>
            <a:r>
              <a:rPr lang="it-IT" sz="1800" dirty="0" smtClean="0"/>
              <a:t> </a:t>
            </a:r>
            <a:r>
              <a:rPr lang="it-IT" sz="1800" dirty="0" err="1" smtClean="0"/>
              <a:t>OR-model</a:t>
            </a:r>
            <a:endParaRPr lang="it-IT" sz="1800" dirty="0"/>
          </a:p>
          <a:p>
            <a:pPr lvl="1"/>
            <a:r>
              <a:rPr lang="it-IT" sz="1800" dirty="0"/>
              <a:t>Target: the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 smtClean="0"/>
              <a:t>model</a:t>
            </a:r>
            <a:endParaRPr lang="it-I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arrotondato 34"/>
          <p:cNvSpPr/>
          <p:nvPr/>
        </p:nvSpPr>
        <p:spPr bwMode="auto">
          <a:xfrm>
            <a:off x="4643438" y="1357298"/>
            <a:ext cx="1357322" cy="1500198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1000100" y="1357298"/>
            <a:ext cx="1357322" cy="1571636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1000100" y="4357694"/>
            <a:ext cx="1500198" cy="178595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9A2-3379-48AA-A8E5-A117CBF3EF3D}" type="slidenum">
              <a:rPr lang="it-IT"/>
              <a:pPr/>
              <a:t>23</a:t>
            </a:fld>
            <a:endParaRPr lang="it-IT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example, 2</a:t>
            </a:r>
            <a:endParaRPr lang="it-IT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1285852" y="442913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ENG</a:t>
            </a:r>
            <a:endParaRPr lang="it-IT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1285852" y="142873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EMP</a:t>
            </a:r>
            <a:endParaRPr lang="it-IT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4857752" y="135729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DEPT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1071538" y="2214554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Last </a:t>
            </a:r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1071538" y="5286388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School</a:t>
            </a:r>
            <a:endParaRPr lang="it-IT" sz="16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3786182" y="1214422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Dept</a:t>
            </a:r>
            <a:endParaRPr lang="it-IT" sz="1600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4786314" y="214311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4786314" y="242886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Address</a:t>
            </a:r>
            <a:endParaRPr lang="it-IT" sz="1600" dirty="0"/>
          </a:p>
        </p:txBody>
      </p:sp>
      <p:cxnSp>
        <p:nvCxnSpPr>
          <p:cNvPr id="73" name="Connettore 4 72"/>
          <p:cNvCxnSpPr/>
          <p:nvPr/>
        </p:nvCxnSpPr>
        <p:spPr bwMode="auto">
          <a:xfrm flipV="1">
            <a:off x="2357422" y="1571613"/>
            <a:ext cx="2332834" cy="1071569"/>
          </a:xfrm>
          <a:prstGeom prst="bentConnector3">
            <a:avLst>
              <a:gd name="adj1" fmla="val 14115"/>
            </a:avLst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7" name="Freccia in su 76"/>
          <p:cNvSpPr/>
          <p:nvPr/>
        </p:nvSpPr>
        <p:spPr bwMode="auto">
          <a:xfrm>
            <a:off x="1571604" y="2928934"/>
            <a:ext cx="214314" cy="1428760"/>
          </a:xfrm>
          <a:prstGeom prst="upArrow">
            <a:avLst/>
          </a:prstGeom>
          <a:noFill/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e 79"/>
          <p:cNvSpPr/>
          <p:nvPr/>
        </p:nvSpPr>
        <p:spPr bwMode="auto">
          <a:xfrm>
            <a:off x="1142976" y="2928934"/>
            <a:ext cx="1071570" cy="1500198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CasellaDiTesto 82"/>
          <p:cNvSpPr txBox="1"/>
          <p:nvPr/>
        </p:nvSpPr>
        <p:spPr>
          <a:xfrm>
            <a:off x="1214414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4857752" y="1785926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1214414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86" name="Ovale 85"/>
          <p:cNvSpPr/>
          <p:nvPr/>
        </p:nvSpPr>
        <p:spPr bwMode="auto">
          <a:xfrm>
            <a:off x="1071538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87" name="Ovale 86"/>
          <p:cNvSpPr/>
          <p:nvPr/>
        </p:nvSpPr>
        <p:spPr bwMode="auto">
          <a:xfrm>
            <a:off x="4714876" y="1785926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it-IT" smtClean="0"/>
          </a:p>
        </p:txBody>
      </p:sp>
      <p:sp>
        <p:nvSpPr>
          <p:cNvPr id="88" name="Ovale 87"/>
          <p:cNvSpPr/>
          <p:nvPr/>
        </p:nvSpPr>
        <p:spPr bwMode="auto">
          <a:xfrm>
            <a:off x="1071538" y="4929198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CC33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071538" y="250030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Dept_ID</a:t>
            </a:r>
            <a:endParaRPr lang="it-IT" sz="1600" dirty="0"/>
          </a:p>
        </p:txBody>
      </p:sp>
      <p:sp>
        <p:nvSpPr>
          <p:cNvPr id="92" name="Ovale 91"/>
          <p:cNvSpPr/>
          <p:nvPr/>
        </p:nvSpPr>
        <p:spPr bwMode="auto">
          <a:xfrm>
            <a:off x="1071538" y="2500306"/>
            <a:ext cx="928694" cy="357190"/>
          </a:xfrm>
          <a:prstGeom prst="ellipse">
            <a:avLst/>
          </a:prstGeom>
          <a:noFill/>
          <a:ln w="2540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94" name="Ovale 93"/>
          <p:cNvSpPr/>
          <p:nvPr/>
        </p:nvSpPr>
        <p:spPr bwMode="auto">
          <a:xfrm>
            <a:off x="1000100" y="5715016"/>
            <a:ext cx="1071570" cy="428628"/>
          </a:xfrm>
          <a:prstGeom prst="ellipse">
            <a:avLst/>
          </a:prstGeom>
          <a:noFill/>
          <a:ln w="25400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1071538" y="571501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Emp_ID</a:t>
            </a:r>
            <a:endParaRPr lang="it-IT" sz="1600" dirty="0"/>
          </a:p>
        </p:txBody>
      </p:sp>
      <p:cxnSp>
        <p:nvCxnSpPr>
          <p:cNvPr id="97" name="Connettore 2 96"/>
          <p:cNvCxnSpPr>
            <a:stCxn id="77" idx="2"/>
            <a:endCxn id="80" idx="0"/>
          </p:cNvCxnSpPr>
          <p:nvPr/>
        </p:nvCxnSpPr>
        <p:spPr bwMode="auto">
          <a:xfrm rot="5400000" flipH="1">
            <a:off x="964381" y="3643314"/>
            <a:ext cx="142876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8" name="CasellaDiTesto 107"/>
          <p:cNvSpPr txBox="1"/>
          <p:nvPr/>
        </p:nvSpPr>
        <p:spPr>
          <a:xfrm>
            <a:off x="3143240" y="364331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</a:rPr>
              <a:t>Target: relational model</a:t>
            </a:r>
          </a:p>
          <a:p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3214678" y="421481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7" grpId="0" animBg="1"/>
      <p:bldP spid="80" grpId="0" animBg="1"/>
      <p:bldP spid="80" grpId="1" animBg="1"/>
      <p:bldP spid="83" grpId="0"/>
      <p:bldP spid="84" grpId="0"/>
      <p:bldP spid="85" grpId="0"/>
      <p:bldP spid="86" grpId="0" animBg="1"/>
      <p:bldP spid="87" grpId="0" animBg="1"/>
      <p:bldP spid="88" grpId="0" animBg="1"/>
      <p:bldP spid="91" grpId="0"/>
      <p:bldP spid="92" grpId="0" animBg="1"/>
      <p:bldP spid="94" grpId="0" animBg="1"/>
      <p:bldP spid="95" grpId="0"/>
      <p:bldP spid="1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 bwMode="auto">
          <a:xfrm>
            <a:off x="4643438" y="1357298"/>
            <a:ext cx="1357322" cy="15001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ttangolo 27"/>
          <p:cNvSpPr/>
          <p:nvPr/>
        </p:nvSpPr>
        <p:spPr bwMode="auto">
          <a:xfrm>
            <a:off x="1000100" y="1357298"/>
            <a:ext cx="1357322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071538" y="4286256"/>
            <a:ext cx="1357322" cy="185738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example, 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357290" y="142873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EMP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42976" y="2214554"/>
            <a:ext cx="1080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Last </a:t>
            </a:r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285852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16" name="Ovale 15"/>
          <p:cNvSpPr/>
          <p:nvPr/>
        </p:nvSpPr>
        <p:spPr bwMode="auto">
          <a:xfrm>
            <a:off x="1142976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2976" y="257174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Dept_ID</a:t>
            </a:r>
            <a:endParaRPr lang="it-IT" sz="1600" dirty="0"/>
          </a:p>
        </p:txBody>
      </p:sp>
      <p:sp>
        <p:nvSpPr>
          <p:cNvPr id="18" name="Ovale 17"/>
          <p:cNvSpPr/>
          <p:nvPr/>
        </p:nvSpPr>
        <p:spPr bwMode="auto">
          <a:xfrm>
            <a:off x="1142976" y="2571744"/>
            <a:ext cx="928694" cy="357190"/>
          </a:xfrm>
          <a:prstGeom prst="ellipse">
            <a:avLst/>
          </a:prstGeom>
          <a:noFill/>
          <a:ln w="25400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857752" y="135729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DEPT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714876" y="2214554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Name</a:t>
            </a:r>
            <a:endParaRPr lang="it-IT" sz="16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714876" y="2500306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Address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4857752" y="185736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25" name="Ovale 24"/>
          <p:cNvSpPr/>
          <p:nvPr/>
        </p:nvSpPr>
        <p:spPr bwMode="auto">
          <a:xfrm>
            <a:off x="4714876" y="1857364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428728" y="4286256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ENG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214414" y="5143512"/>
            <a:ext cx="75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School</a:t>
            </a:r>
            <a:endParaRPr lang="it-IT" sz="16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357290" y="478632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ID</a:t>
            </a:r>
            <a:endParaRPr lang="it-IT" sz="1600" dirty="0"/>
          </a:p>
        </p:txBody>
      </p:sp>
      <p:sp>
        <p:nvSpPr>
          <p:cNvPr id="36" name="Ovale 35"/>
          <p:cNvSpPr/>
          <p:nvPr/>
        </p:nvSpPr>
        <p:spPr bwMode="auto">
          <a:xfrm>
            <a:off x="1214414" y="4786322"/>
            <a:ext cx="642942" cy="35719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e 36"/>
          <p:cNvSpPr/>
          <p:nvPr/>
        </p:nvSpPr>
        <p:spPr bwMode="auto">
          <a:xfrm>
            <a:off x="1142976" y="5572140"/>
            <a:ext cx="1071570" cy="428628"/>
          </a:xfrm>
          <a:prstGeom prst="ellipse">
            <a:avLst/>
          </a:prstGeom>
          <a:noFill/>
          <a:ln w="25400" cap="flat" cmpd="sng" algn="ctr">
            <a:solidFill>
              <a:srgbClr val="FF006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4414" y="557214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Emp_ID</a:t>
            </a:r>
            <a:endParaRPr lang="it-IT" sz="16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143240" y="364331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charset="0"/>
              </a:rPr>
              <a:t>Target: relational model</a:t>
            </a:r>
          </a:p>
          <a:p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3214678" y="421481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  <a:p>
            <a:pPr marL="533400" lvl="1" indent="-265113"/>
            <a:r>
              <a:rPr lang="en-US" sz="2000" dirty="0" smtClean="0">
                <a:solidFill>
                  <a:srgbClr val="FF9933"/>
                </a:solidFill>
                <a:latin typeface="Arial" charset="0"/>
              </a:rPr>
              <a:t>Replace objects with tables</a:t>
            </a:r>
            <a:endParaRPr lang="it-IT" sz="2000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B0E3-AEBF-4BBC-88E5-CA58A9532274}" type="slidenum">
              <a:rPr lang="it-IT"/>
              <a:pPr/>
              <a:t>25</a:t>
            </a:fld>
            <a:endParaRPr lang="it-IT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different models (and </a:t>
            </a:r>
            <a:r>
              <a:rPr lang="en-US" dirty="0" smtClean="0"/>
              <a:t>variants </a:t>
            </a:r>
            <a:r>
              <a:rPr lang="en-US" dirty="0"/>
              <a:t>…) </a:t>
            </a:r>
          </a:p>
        </p:txBody>
      </p:sp>
      <p:sp>
        <p:nvSpPr>
          <p:cNvPr id="798723" name="Oval 3"/>
          <p:cNvSpPr>
            <a:spLocks noChangeArrowheads="1"/>
          </p:cNvSpPr>
          <p:nvPr/>
        </p:nvSpPr>
        <p:spPr bwMode="auto">
          <a:xfrm>
            <a:off x="1000100" y="1142984"/>
            <a:ext cx="2857520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798728" name="Oval 8"/>
          <p:cNvSpPr>
            <a:spLocks noChangeAspect="1" noChangeArrowheads="1"/>
          </p:cNvSpPr>
          <p:nvPr/>
        </p:nvSpPr>
        <p:spPr bwMode="auto">
          <a:xfrm>
            <a:off x="3643306" y="5429264"/>
            <a:ext cx="1928826" cy="643959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r>
              <a:rPr lang="en-GB" sz="1600" dirty="0" smtClean="0">
                <a:latin typeface="Arial" charset="0"/>
              </a:rPr>
              <a:t>Relational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22" name="Oval 3"/>
          <p:cNvSpPr>
            <a:spLocks noChangeArrowheads="1"/>
          </p:cNvSpPr>
          <p:nvPr/>
        </p:nvSpPr>
        <p:spPr bwMode="auto">
          <a:xfrm>
            <a:off x="214282" y="2000240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428860" y="207167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gen,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4572000" y="214311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ref, FK  </a:t>
            </a:r>
            <a:endParaRPr lang="en-GB" sz="1600" dirty="0">
              <a:latin typeface="Arial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714348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gen,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5214942" y="3214686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FK</a:t>
            </a:r>
            <a:endParaRPr lang="en-GB" sz="1600" dirty="0">
              <a:latin typeface="Arial" charset="0"/>
            </a:endParaRPr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auto">
          <a:xfrm>
            <a:off x="3071802" y="314324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PK, ref</a:t>
            </a:r>
            <a:endParaRPr lang="en-GB" sz="1600" dirty="0">
              <a:latin typeface="Arial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2000232" y="4214818"/>
            <a:ext cx="1928826" cy="643959"/>
          </a:xfrm>
          <a:prstGeom prst="ellipse">
            <a:avLst/>
          </a:prstGeom>
          <a:solidFill>
            <a:srgbClr val="FFC000">
              <a:alpha val="80000"/>
            </a:srgbClr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OR </a:t>
            </a:r>
          </a:p>
          <a:p>
            <a:pPr algn="ctr" defTabSz="757238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01663" algn="l"/>
                <a:tab pos="1203325" algn="l"/>
                <a:tab pos="1804988" algn="l"/>
              </a:tabLst>
            </a:pPr>
            <a:r>
              <a:rPr lang="en-GB" sz="1600" dirty="0" smtClean="0">
                <a:latin typeface="Arial" charset="0"/>
              </a:rPr>
              <a:t>w/ ref</a:t>
            </a:r>
            <a:endParaRPr lang="en-GB" sz="1600" dirty="0">
              <a:latin typeface="Arial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357818" y="4320139"/>
            <a:ext cx="35702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marL="533400" lvl="1" indent="-265113"/>
            <a:r>
              <a:rPr lang="en-US" sz="2000" dirty="0" smtClean="0">
                <a:solidFill>
                  <a:srgbClr val="009900"/>
                </a:solidFill>
                <a:latin typeface="Arial" charset="0"/>
              </a:rPr>
              <a:t>Eliminate generalizations</a:t>
            </a:r>
            <a:r>
              <a:rPr lang="en-US" sz="2000" dirty="0" smtClean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  <a:p>
            <a:pPr marL="533400" lvl="1" indent="-265113"/>
            <a:r>
              <a:rPr lang="en-US" sz="2000" dirty="0" smtClean="0">
                <a:solidFill>
                  <a:srgbClr val="CC3300"/>
                </a:solidFill>
                <a:latin typeface="Arial" charset="0"/>
              </a:rPr>
              <a:t>Add keys</a:t>
            </a:r>
          </a:p>
          <a:p>
            <a:pPr marL="533400" lvl="1" indent="-265113"/>
            <a:r>
              <a:rPr lang="en-US" sz="2000" dirty="0" smtClean="0">
                <a:solidFill>
                  <a:srgbClr val="0000CC"/>
                </a:solidFill>
                <a:latin typeface="Arial" charset="0"/>
              </a:rPr>
              <a:t>Replace refs with FKs</a:t>
            </a:r>
          </a:p>
          <a:p>
            <a:pPr marL="533400" lvl="1" indent="-265113"/>
            <a:r>
              <a:rPr lang="en-US" sz="2000" dirty="0" smtClean="0">
                <a:solidFill>
                  <a:srgbClr val="FF9933"/>
                </a:solidFill>
                <a:latin typeface="Arial" charset="0"/>
              </a:rPr>
              <a:t>Replace objects with tables</a:t>
            </a:r>
            <a:endParaRPr lang="it-IT" sz="2000" dirty="0">
              <a:solidFill>
                <a:srgbClr val="FF9933"/>
              </a:solidFill>
              <a:latin typeface="Arial" charset="0"/>
            </a:endParaRPr>
          </a:p>
        </p:txBody>
      </p:sp>
      <p:cxnSp>
        <p:nvCxnSpPr>
          <p:cNvPr id="18" name="AutoShape 16"/>
          <p:cNvCxnSpPr>
            <a:cxnSpLocks noChangeShapeType="1"/>
            <a:stCxn id="24" idx="0"/>
            <a:endCxn id="798723" idx="6"/>
          </p:cNvCxnSpPr>
          <p:nvPr/>
        </p:nvCxnSpPr>
        <p:spPr bwMode="auto">
          <a:xfrm rot="16200000" flipV="1">
            <a:off x="4357941" y="964643"/>
            <a:ext cx="678152" cy="1678793"/>
          </a:xfrm>
          <a:prstGeom prst="curvedConnector2">
            <a:avLst/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1" name="AutoShape 16"/>
          <p:cNvCxnSpPr>
            <a:cxnSpLocks noChangeShapeType="1"/>
            <a:stCxn id="26" idx="1"/>
            <a:endCxn id="23" idx="5"/>
          </p:cNvCxnSpPr>
          <p:nvPr/>
        </p:nvCxnSpPr>
        <p:spPr bwMode="auto">
          <a:xfrm rot="16200000" flipV="1">
            <a:off x="4442484" y="2254064"/>
            <a:ext cx="687661" cy="142219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5" name="AutoShape 16"/>
          <p:cNvCxnSpPr>
            <a:cxnSpLocks noChangeShapeType="1"/>
            <a:stCxn id="29" idx="0"/>
            <a:endCxn id="25" idx="5"/>
          </p:cNvCxnSpPr>
          <p:nvPr/>
        </p:nvCxnSpPr>
        <p:spPr bwMode="auto">
          <a:xfrm rot="16200000" flipV="1">
            <a:off x="2437436" y="3687608"/>
            <a:ext cx="450479" cy="60394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38" name="AutoShape 16"/>
          <p:cNvCxnSpPr>
            <a:cxnSpLocks noChangeShapeType="1"/>
            <a:stCxn id="27" idx="1"/>
            <a:endCxn id="22" idx="5"/>
          </p:cNvCxnSpPr>
          <p:nvPr/>
        </p:nvCxnSpPr>
        <p:spPr bwMode="auto">
          <a:xfrm rot="16200000" flipV="1">
            <a:off x="2263625" y="2146907"/>
            <a:ext cx="687661" cy="149363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B05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2" name="AutoShape 16"/>
          <p:cNvCxnSpPr>
            <a:cxnSpLocks noChangeShapeType="1"/>
            <a:stCxn id="22" idx="4"/>
            <a:endCxn id="25" idx="0"/>
          </p:cNvCxnSpPr>
          <p:nvPr/>
        </p:nvCxnSpPr>
        <p:spPr bwMode="auto">
          <a:xfrm rot="16200000" flipH="1">
            <a:off x="1143485" y="2679409"/>
            <a:ext cx="570487" cy="50006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5" name="AutoShape 16"/>
          <p:cNvCxnSpPr>
            <a:cxnSpLocks noChangeShapeType="1"/>
            <a:stCxn id="27" idx="4"/>
          </p:cNvCxnSpPr>
          <p:nvPr/>
        </p:nvCxnSpPr>
        <p:spPr bwMode="auto">
          <a:xfrm rot="5400000">
            <a:off x="3555026" y="3804050"/>
            <a:ext cx="498032" cy="46434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47" name="AutoShape 16"/>
          <p:cNvCxnSpPr>
            <a:cxnSpLocks noChangeShapeType="1"/>
            <a:stCxn id="26" idx="3"/>
            <a:endCxn id="27" idx="5"/>
          </p:cNvCxnSpPr>
          <p:nvPr/>
        </p:nvCxnSpPr>
        <p:spPr bwMode="auto">
          <a:xfrm rot="5400000" flipH="1">
            <a:off x="5072066" y="3338993"/>
            <a:ext cx="71438" cy="779254"/>
          </a:xfrm>
          <a:prstGeom prst="curvedConnector3">
            <a:avLst>
              <a:gd name="adj1" fmla="val -452009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0" name="AutoShape 16"/>
          <p:cNvCxnSpPr>
            <a:cxnSpLocks noChangeShapeType="1"/>
            <a:stCxn id="26" idx="0"/>
            <a:endCxn id="24" idx="5"/>
          </p:cNvCxnSpPr>
          <p:nvPr/>
        </p:nvCxnSpPr>
        <p:spPr bwMode="auto">
          <a:xfrm rot="5400000" flipH="1" flipV="1">
            <a:off x="5937897" y="2934228"/>
            <a:ext cx="521917" cy="3900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3" name="AutoShape 16"/>
          <p:cNvCxnSpPr>
            <a:cxnSpLocks noChangeShapeType="1"/>
            <a:stCxn id="23" idx="2"/>
            <a:endCxn id="22" idx="6"/>
          </p:cNvCxnSpPr>
          <p:nvPr/>
        </p:nvCxnSpPr>
        <p:spPr bwMode="auto">
          <a:xfrm rot="10800000">
            <a:off x="2143108" y="2322220"/>
            <a:ext cx="285752" cy="7143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56" name="AutoShape 16"/>
          <p:cNvCxnSpPr>
            <a:cxnSpLocks noChangeShapeType="1"/>
            <a:stCxn id="23" idx="0"/>
            <a:endCxn id="798723" idx="5"/>
          </p:cNvCxnSpPr>
          <p:nvPr/>
        </p:nvCxnSpPr>
        <p:spPr bwMode="auto">
          <a:xfrm rot="5400000" flipH="1" flipV="1">
            <a:off x="3226689" y="1859222"/>
            <a:ext cx="379041" cy="4587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 type="triangle" w="med" len="med"/>
            <a:tailEnd/>
          </a:ln>
          <a:effectLst/>
        </p:spPr>
      </p:cxnSp>
      <p:cxnSp>
        <p:nvCxnSpPr>
          <p:cNvPr id="61" name="AutoShape 16"/>
          <p:cNvCxnSpPr>
            <a:cxnSpLocks noChangeShapeType="1"/>
            <a:endCxn id="26" idx="4"/>
          </p:cNvCxnSpPr>
          <p:nvPr/>
        </p:nvCxnSpPr>
        <p:spPr bwMode="auto">
          <a:xfrm rot="5400000" flipH="1" flipV="1">
            <a:off x="4733244" y="3983154"/>
            <a:ext cx="1570619" cy="1321603"/>
          </a:xfrm>
          <a:prstGeom prst="curvedConnector3">
            <a:avLst>
              <a:gd name="adj1" fmla="val 77629"/>
            </a:avLst>
          </a:prstGeom>
          <a:noFill/>
          <a:ln w="38100">
            <a:solidFill>
              <a:srgbClr val="FF9933"/>
            </a:solidFill>
            <a:miter lim="800000"/>
            <a:headEnd type="triangle" w="med" len="med"/>
            <a:tailEnd/>
          </a:ln>
          <a:effectLst/>
        </p:spPr>
      </p:cxnSp>
      <p:sp>
        <p:nvSpPr>
          <p:cNvPr id="30" name="Ovale 29"/>
          <p:cNvSpPr/>
          <p:nvPr/>
        </p:nvSpPr>
        <p:spPr bwMode="auto">
          <a:xfrm>
            <a:off x="428596" y="3071810"/>
            <a:ext cx="2357454" cy="10001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e 32"/>
          <p:cNvSpPr/>
          <p:nvPr/>
        </p:nvSpPr>
        <p:spPr bwMode="auto">
          <a:xfrm>
            <a:off x="3428992" y="5214950"/>
            <a:ext cx="2357454" cy="100013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28596" y="407194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latin typeface="+mn-lt"/>
              </a:rPr>
              <a:t>Source</a:t>
            </a:r>
            <a:endParaRPr lang="it-IT" sz="1800" dirty="0">
              <a:latin typeface="+mn-lt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228598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800" dirty="0" smtClean="0">
                <a:latin typeface="+mn-lt"/>
              </a:rPr>
              <a:t>Target</a:t>
            </a:r>
            <a:endParaRPr lang="it-IT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metamodel</a:t>
            </a:r>
            <a:r>
              <a:rPr lang="it-IT" dirty="0" smtClean="0"/>
              <a:t> and the "</a:t>
            </a:r>
            <a:r>
              <a:rPr lang="it-IT" dirty="0" err="1" smtClean="0"/>
              <a:t>supermodel</a:t>
            </a:r>
            <a:r>
              <a:rPr lang="it-IT" dirty="0" smtClean="0"/>
              <a:t>"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/>
              <a:t>Translations</a:t>
            </a:r>
            <a:r>
              <a:rPr lang="it-IT" dirty="0"/>
              <a:t>, a </a:t>
            </a:r>
            <a:r>
              <a:rPr lang="it-IT" dirty="0" err="1"/>
              <a:t>stepwise</a:t>
            </a:r>
            <a:r>
              <a:rPr lang="it-IT" dirty="0"/>
              <a:t> </a:t>
            </a:r>
            <a:r>
              <a:rPr lang="it-IT" dirty="0" err="1"/>
              <a:t>technique</a:t>
            </a:r>
            <a:endParaRPr lang="it-IT" dirty="0"/>
          </a:p>
          <a:p>
            <a:r>
              <a:rPr lang="it-IT" b="1" dirty="0" smtClean="0"/>
              <a:t>MIDST: the </a:t>
            </a:r>
            <a:r>
              <a:rPr lang="it-IT" b="1" dirty="0" err="1" smtClean="0"/>
              <a:t>dictionary</a:t>
            </a:r>
            <a:r>
              <a:rPr lang="it-IT" b="1" dirty="0" smtClean="0"/>
              <a:t> and the </a:t>
            </a:r>
            <a:r>
              <a:rPr lang="it-IT" b="1" dirty="0" err="1" smtClean="0"/>
              <a:t>translation</a:t>
            </a:r>
            <a:r>
              <a:rPr lang="it-IT" b="1" dirty="0" smtClean="0"/>
              <a:t> </a:t>
            </a:r>
            <a:r>
              <a:rPr lang="it-IT" b="1" dirty="0" err="1" smtClean="0"/>
              <a:t>rules</a:t>
            </a:r>
            <a:endParaRPr lang="it-IT" b="1" dirty="0" smtClean="0"/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choose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rules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signature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approach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data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off-line and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-time management</a:t>
            </a:r>
          </a:p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work: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NoSQL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8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4D9D-65CB-4C3D-B4B8-E67494C6BDDD}" type="slidenum">
              <a:rPr lang="it-IT"/>
              <a:pPr/>
              <a:t>27</a:t>
            </a:fld>
            <a:endParaRPr lang="it-IT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 in MIDST (our tool)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translations are written in a variant of Datalog, with OID invention</a:t>
            </a:r>
          </a:p>
          <a:p>
            <a:pPr lvl="1"/>
            <a:r>
              <a:rPr lang="en-US" dirty="0"/>
              <a:t>We specify them at the schema </a:t>
            </a:r>
            <a:r>
              <a:rPr lang="en-US" dirty="0" smtClean="0"/>
              <a:t>level, by referring to a relational dictionary</a:t>
            </a:r>
            <a:endParaRPr lang="en-US" dirty="0"/>
          </a:p>
          <a:p>
            <a:pPr lvl="1"/>
            <a:r>
              <a:rPr lang="en-US" dirty="0"/>
              <a:t>The tool "translates them down" to the data </a:t>
            </a:r>
            <a:r>
              <a:rPr lang="en-US" dirty="0" smtClean="0"/>
              <a:t>level </a:t>
            </a:r>
            <a:br>
              <a:rPr lang="en-US" dirty="0" smtClean="0"/>
            </a:br>
            <a:r>
              <a:rPr lang="en-US" dirty="0" smtClean="0"/>
              <a:t>(both in off-line and run-time manners, see later)</a:t>
            </a:r>
            <a:endParaRPr lang="en-US" dirty="0"/>
          </a:p>
          <a:p>
            <a:pPr lvl="1"/>
            <a:r>
              <a:rPr lang="en-US" dirty="0"/>
              <a:t>Some completion or tuning may be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D969-6808-44D0-81D0-1DD5EFFBFAE7}" type="slidenum">
              <a:rPr lang="it-IT"/>
              <a:pPr/>
              <a:t>28</a:t>
            </a:fld>
            <a:endParaRPr lang="it-IT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Multi-Level Dictionary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Handles models, schemas </a:t>
            </a:r>
            <a:r>
              <a:rPr lang="en-US" dirty="0" smtClean="0"/>
              <a:t>(and data, discuss later)</a:t>
            </a:r>
            <a:endParaRPr lang="en-US" dirty="0"/>
          </a:p>
          <a:p>
            <a:r>
              <a:rPr lang="en-US" dirty="0"/>
              <a:t>Has both a model specific and a model independent component</a:t>
            </a:r>
          </a:p>
          <a:p>
            <a:r>
              <a:rPr lang="en-US" dirty="0"/>
              <a:t>Relational implementation, so Datalog rules can be easily specified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29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sp>
        <p:nvSpPr>
          <p:cNvPr id="802820" name="Line 4"/>
          <p:cNvSpPr>
            <a:spLocks noChangeShapeType="1"/>
          </p:cNvSpPr>
          <p:nvPr/>
        </p:nvSpPr>
        <p:spPr bwMode="auto">
          <a:xfrm flipV="1">
            <a:off x="1546225" y="1647868"/>
            <a:ext cx="1587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1" name="Line 5"/>
          <p:cNvSpPr>
            <a:spLocks noChangeShapeType="1"/>
          </p:cNvSpPr>
          <p:nvPr/>
        </p:nvSpPr>
        <p:spPr bwMode="auto">
          <a:xfrm>
            <a:off x="1517650" y="4676790"/>
            <a:ext cx="72517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2" name="Text Box 6"/>
          <p:cNvSpPr txBox="1">
            <a:spLocks noChangeArrowheads="1"/>
          </p:cNvSpPr>
          <p:nvPr/>
        </p:nvSpPr>
        <p:spPr bwMode="auto">
          <a:xfrm>
            <a:off x="323850" y="2873176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02823" name="Text Box 7"/>
          <p:cNvSpPr txBox="1">
            <a:spLocks noChangeArrowheads="1"/>
          </p:cNvSpPr>
          <p:nvPr/>
        </p:nvSpPr>
        <p:spPr bwMode="auto">
          <a:xfrm>
            <a:off x="179388" y="3892351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02824" name="Text Box 8"/>
          <p:cNvSpPr txBox="1">
            <a:spLocks noChangeArrowheads="1"/>
          </p:cNvSpPr>
          <p:nvPr/>
        </p:nvSpPr>
        <p:spPr bwMode="auto">
          <a:xfrm>
            <a:off x="5834063" y="4749815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2555875" y="4748228"/>
            <a:ext cx="1201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specific</a:t>
            </a: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 rot="16200000">
            <a:off x="442913" y="188118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02827" name="Text Box 11"/>
          <p:cNvSpPr txBox="1">
            <a:spLocks noChangeArrowheads="1"/>
          </p:cNvSpPr>
          <p:nvPr/>
        </p:nvSpPr>
        <p:spPr bwMode="auto">
          <a:xfrm>
            <a:off x="7327900" y="4727590"/>
            <a:ext cx="1781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02828" name="Rectangle 12"/>
          <p:cNvSpPr>
            <a:spLocks noChangeArrowheads="1"/>
          </p:cNvSpPr>
          <p:nvPr/>
        </p:nvSpPr>
        <p:spPr bwMode="auto">
          <a:xfrm>
            <a:off x="4797425" y="2685851"/>
            <a:ext cx="3240087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02829" name="Rectangle 13"/>
          <p:cNvSpPr>
            <a:spLocks noChangeArrowheads="1"/>
          </p:cNvSpPr>
          <p:nvPr/>
        </p:nvSpPr>
        <p:spPr bwMode="auto">
          <a:xfrm>
            <a:off x="1557338" y="2685851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(mM)</a:t>
            </a:r>
          </a:p>
        </p:txBody>
      </p:sp>
      <p:sp>
        <p:nvSpPr>
          <p:cNvPr id="802830" name="Rectangle 14"/>
          <p:cNvSpPr>
            <a:spLocks noChangeArrowheads="1"/>
          </p:cNvSpPr>
          <p:nvPr/>
        </p:nvSpPr>
        <p:spPr bwMode="auto">
          <a:xfrm>
            <a:off x="4797425" y="3682801"/>
            <a:ext cx="3240087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02831" name="Rectangle 15"/>
          <p:cNvSpPr>
            <a:spLocks noChangeArrowheads="1"/>
          </p:cNvSpPr>
          <p:nvPr/>
        </p:nvSpPr>
        <p:spPr bwMode="auto">
          <a:xfrm>
            <a:off x="1557338" y="3682801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references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Paolo </a:t>
            </a:r>
            <a:r>
              <a:rPr lang="en-US" dirty="0" err="1"/>
              <a:t>Atzeni</a:t>
            </a:r>
            <a:r>
              <a:rPr lang="en-US" dirty="0"/>
              <a:t>, Paolo </a:t>
            </a:r>
            <a:r>
              <a:rPr lang="en-US" dirty="0" err="1"/>
              <a:t>Cappellari</a:t>
            </a:r>
            <a:r>
              <a:rPr lang="en-US" dirty="0"/>
              <a:t>, Riccardo </a:t>
            </a:r>
            <a:r>
              <a:rPr lang="en-US" dirty="0" err="1"/>
              <a:t>Torlone</a:t>
            </a:r>
            <a:r>
              <a:rPr lang="en-US" dirty="0"/>
              <a:t>, Philip A. Bernstein, Giorgio </a:t>
            </a:r>
            <a:r>
              <a:rPr lang="en-US" dirty="0" err="1"/>
              <a:t>Gianforme</a:t>
            </a:r>
            <a:r>
              <a:rPr lang="en-US" dirty="0"/>
              <a:t>: Model-independent schema translation. VLDB J. 17(6): 1347-1370 (2008</a:t>
            </a:r>
            <a:r>
              <a:rPr lang="en-US" dirty="0"/>
              <a:t>)</a:t>
            </a:r>
          </a:p>
          <a:p>
            <a:r>
              <a:rPr lang="it-IT" dirty="0"/>
              <a:t>Paolo </a:t>
            </a:r>
            <a:r>
              <a:rPr lang="it-IT" dirty="0" err="1"/>
              <a:t>Atzeni</a:t>
            </a:r>
            <a:r>
              <a:rPr lang="it-IT" dirty="0"/>
              <a:t>, Giorgio </a:t>
            </a:r>
            <a:r>
              <a:rPr lang="it-IT" dirty="0" err="1"/>
              <a:t>Gianforme</a:t>
            </a:r>
            <a:r>
              <a:rPr lang="it-IT" dirty="0"/>
              <a:t>, Paolo </a:t>
            </a:r>
            <a:r>
              <a:rPr lang="it-IT" dirty="0" err="1"/>
              <a:t>Cappellari</a:t>
            </a:r>
            <a:r>
              <a:rPr lang="it-IT" dirty="0"/>
              <a:t>: </a:t>
            </a:r>
            <a:r>
              <a:rPr lang="it-IT" dirty="0" err="1"/>
              <a:t>Reasoning</a:t>
            </a:r>
            <a:r>
              <a:rPr lang="it-IT" dirty="0"/>
              <a:t> on Data </a:t>
            </a:r>
            <a:r>
              <a:rPr lang="it-IT" dirty="0" err="1"/>
              <a:t>Models</a:t>
            </a:r>
            <a:r>
              <a:rPr lang="it-IT" dirty="0"/>
              <a:t> in Schema </a:t>
            </a:r>
            <a:r>
              <a:rPr lang="it-IT" dirty="0" err="1"/>
              <a:t>Translation</a:t>
            </a:r>
            <a:r>
              <a:rPr lang="it-IT" dirty="0"/>
              <a:t>. </a:t>
            </a:r>
            <a:r>
              <a:rPr lang="it-IT" dirty="0" err="1"/>
              <a:t>FoIKS</a:t>
            </a:r>
            <a:r>
              <a:rPr lang="it-IT" dirty="0"/>
              <a:t> 2008: </a:t>
            </a:r>
            <a:r>
              <a:rPr lang="it-IT" dirty="0"/>
              <a:t>158-177.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Extended version to appear in Ann. of Math and AI, 2012</a:t>
            </a:r>
          </a:p>
          <a:p>
            <a:r>
              <a:rPr lang="en-US" dirty="0"/>
              <a:t>Paolo </a:t>
            </a:r>
            <a:r>
              <a:rPr lang="en-US" dirty="0" err="1"/>
              <a:t>Atzeni</a:t>
            </a:r>
            <a:r>
              <a:rPr lang="en-US" dirty="0"/>
              <a:t>, Luigi </a:t>
            </a:r>
            <a:r>
              <a:rPr lang="en-US" dirty="0" err="1"/>
              <a:t>Bellomarini</a:t>
            </a:r>
            <a:r>
              <a:rPr lang="en-US" dirty="0"/>
              <a:t>, Francesca </a:t>
            </a:r>
            <a:r>
              <a:rPr lang="en-US" dirty="0" err="1"/>
              <a:t>Bugiotti</a:t>
            </a:r>
            <a:r>
              <a:rPr lang="en-US" dirty="0"/>
              <a:t>, Giorgio </a:t>
            </a:r>
            <a:r>
              <a:rPr lang="en-US" dirty="0" err="1"/>
              <a:t>Gianforme</a:t>
            </a:r>
            <a:r>
              <a:rPr lang="en-US" dirty="0"/>
              <a:t>: A runtime approach to model-independent schema and data translation. EDBT 2009: </a:t>
            </a:r>
            <a:r>
              <a:rPr lang="en-US" dirty="0"/>
              <a:t>275-286. Extended version to appear in Information Systems, 2012.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9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80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BEA05-4A63-4962-AA6F-E0C74C900788}" type="slidenum">
              <a:rPr lang="it-IT"/>
              <a:pPr/>
              <a:t>30</a:t>
            </a:fld>
            <a:endParaRPr lang="it-IT"/>
          </a:p>
        </p:txBody>
      </p:sp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descriptions</a:t>
            </a:r>
          </a:p>
        </p:txBody>
      </p:sp>
      <p:graphicFrame>
        <p:nvGraphicFramePr>
          <p:cNvPr id="813059" name="Group 3"/>
          <p:cNvGraphicFramePr>
            <a:graphicFrameLocks noGrp="1"/>
          </p:cNvGraphicFramePr>
          <p:nvPr/>
        </p:nvGraphicFramePr>
        <p:xfrm>
          <a:off x="4932363" y="1527175"/>
          <a:ext cx="4032250" cy="2133600"/>
        </p:xfrm>
        <a:graphic>
          <a:graphicData uri="http://schemas.openxmlformats.org/drawingml/2006/table">
            <a:tbl>
              <a:tblPr/>
              <a:tblGrid>
                <a:gridCol w="647700"/>
                <a:gridCol w="2665412"/>
                <a:gridCol w="719138"/>
              </a:tblGrid>
              <a:tr h="2222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AggregationOfLexicals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ComponentOfAggrOfLex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AttributeOfAbstract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BinaryAggregationOfAbstracts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091" name="Group 35"/>
          <p:cNvGraphicFramePr>
            <a:graphicFrameLocks noGrp="1"/>
          </p:cNvGraphicFramePr>
          <p:nvPr/>
        </p:nvGraphicFramePr>
        <p:xfrm>
          <a:off x="468313" y="2822575"/>
          <a:ext cx="4105275" cy="2438400"/>
        </p:xfrm>
        <a:graphic>
          <a:graphicData uri="http://schemas.openxmlformats.org/drawingml/2006/table">
            <a:tbl>
              <a:tblPr/>
              <a:tblGrid>
                <a:gridCol w="531812"/>
                <a:gridCol w="763588"/>
                <a:gridCol w="1295400"/>
                <a:gridCol w="1514475"/>
              </a:tblGrid>
              <a:tr h="1920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ER_Attribute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ER_Relationship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Rel_Table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Rel_Column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OO_Class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35" name="Group 79"/>
          <p:cNvGraphicFramePr>
            <a:graphicFrameLocks noGrp="1"/>
          </p:cNvGraphicFramePr>
          <p:nvPr/>
        </p:nvGraphicFramePr>
        <p:xfrm>
          <a:off x="1042988" y="1238250"/>
          <a:ext cx="2952750" cy="1524000"/>
        </p:xfrm>
        <a:graphic>
          <a:graphicData uri="http://schemas.openxmlformats.org/drawingml/2006/table">
            <a:tbl>
              <a:tblPr/>
              <a:tblGrid>
                <a:gridCol w="854075"/>
                <a:gridCol w="2098675"/>
              </a:tblGrid>
              <a:tr h="22225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Entity-Relationship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54" name="Group 98"/>
          <p:cNvGraphicFramePr>
            <a:graphicFrameLocks noGrp="1"/>
          </p:cNvGraphicFramePr>
          <p:nvPr/>
        </p:nvGraphicFramePr>
        <p:xfrm>
          <a:off x="5076825" y="4046538"/>
          <a:ext cx="3749675" cy="914400"/>
        </p:xfrm>
        <a:graphic>
          <a:graphicData uri="http://schemas.openxmlformats.org/drawingml/2006/table">
            <a:tbl>
              <a:tblPr/>
              <a:tblGrid>
                <a:gridCol w="519113"/>
                <a:gridCol w="1143000"/>
                <a:gridCol w="1079500"/>
                <a:gridCol w="1008062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73" name="Group 117"/>
          <p:cNvGraphicFramePr>
            <a:graphicFrameLocks noGrp="1"/>
          </p:cNvGraphicFramePr>
          <p:nvPr/>
        </p:nvGraphicFramePr>
        <p:xfrm>
          <a:off x="5148263" y="5343525"/>
          <a:ext cx="3673475" cy="914400"/>
        </p:xfrm>
        <a:graphic>
          <a:graphicData uri="http://schemas.openxmlformats.org/drawingml/2006/table">
            <a:tbl>
              <a:tblPr/>
              <a:tblGrid>
                <a:gridCol w="506412"/>
                <a:gridCol w="823913"/>
                <a:gridCol w="1041400"/>
                <a:gridCol w="1301750"/>
              </a:tblGrid>
              <a:tr h="22225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192" name="Group 136"/>
          <p:cNvGraphicFramePr>
            <a:graphicFrameLocks noGrp="1"/>
          </p:cNvGraphicFramePr>
          <p:nvPr/>
        </p:nvGraphicFramePr>
        <p:xfrm>
          <a:off x="684213" y="5300663"/>
          <a:ext cx="3749675" cy="609600"/>
        </p:xfrm>
        <a:graphic>
          <a:graphicData uri="http://schemas.openxmlformats.org/drawingml/2006/table">
            <a:tbl>
              <a:tblPr/>
              <a:tblGrid>
                <a:gridCol w="519112"/>
                <a:gridCol w="1143000"/>
                <a:gridCol w="1079500"/>
                <a:gridCol w="1008063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3206" name="Group 150"/>
          <p:cNvGraphicFramePr>
            <a:graphicFrameLocks noGrp="1"/>
          </p:cNvGraphicFramePr>
          <p:nvPr/>
        </p:nvGraphicFramePr>
        <p:xfrm>
          <a:off x="684213" y="5949950"/>
          <a:ext cx="3749675" cy="609600"/>
        </p:xfrm>
        <a:graphic>
          <a:graphicData uri="http://schemas.openxmlformats.org/drawingml/2006/table">
            <a:tbl>
              <a:tblPr/>
              <a:tblGrid>
                <a:gridCol w="519112"/>
                <a:gridCol w="1143000"/>
                <a:gridCol w="1079500"/>
                <a:gridCol w="1008063"/>
              </a:tblGrid>
              <a:tr h="2206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MM-Reference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3220" name="Oval 164"/>
          <p:cNvSpPr>
            <a:spLocks noChangeArrowheads="1"/>
          </p:cNvSpPr>
          <p:nvPr/>
        </p:nvSpPr>
        <p:spPr bwMode="auto">
          <a:xfrm>
            <a:off x="1187450" y="4335463"/>
            <a:ext cx="360363" cy="5746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1" name="Line 165"/>
          <p:cNvSpPr>
            <a:spLocks noChangeShapeType="1"/>
          </p:cNvSpPr>
          <p:nvPr/>
        </p:nvSpPr>
        <p:spPr bwMode="auto">
          <a:xfrm flipV="1">
            <a:off x="1331913" y="2101850"/>
            <a:ext cx="71437" cy="2233613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2" name="Oval 166"/>
          <p:cNvSpPr>
            <a:spLocks noChangeArrowheads="1"/>
          </p:cNvSpPr>
          <p:nvPr/>
        </p:nvSpPr>
        <p:spPr bwMode="auto">
          <a:xfrm>
            <a:off x="2266950" y="4335463"/>
            <a:ext cx="360363" cy="2873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3" name="Line 167"/>
          <p:cNvSpPr>
            <a:spLocks noChangeShapeType="1"/>
          </p:cNvSpPr>
          <p:nvPr/>
        </p:nvSpPr>
        <p:spPr bwMode="auto">
          <a:xfrm flipV="1">
            <a:off x="2555875" y="2319338"/>
            <a:ext cx="2520950" cy="20161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4" name="Oval 168"/>
          <p:cNvSpPr>
            <a:spLocks noChangeArrowheads="1"/>
          </p:cNvSpPr>
          <p:nvPr/>
        </p:nvSpPr>
        <p:spPr bwMode="auto">
          <a:xfrm>
            <a:off x="2266950" y="4622800"/>
            <a:ext cx="360363" cy="287338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3225" name="Line 169"/>
          <p:cNvSpPr>
            <a:spLocks noChangeShapeType="1"/>
          </p:cNvSpPr>
          <p:nvPr/>
        </p:nvSpPr>
        <p:spPr bwMode="auto">
          <a:xfrm flipV="1">
            <a:off x="2555875" y="2606675"/>
            <a:ext cx="2520950" cy="20161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stealth" w="lg" len="lg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3227" name="Rectangle 171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13228" name="Rectangle 172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13229" name="Rectangle 173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13230" name="Rectangle 174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13233" name="Oval 177"/>
          <p:cNvSpPr>
            <a:spLocks noChangeArrowheads="1"/>
          </p:cNvSpPr>
          <p:nvPr/>
        </p:nvSpPr>
        <p:spPr bwMode="auto">
          <a:xfrm>
            <a:off x="0" y="217488"/>
            <a:ext cx="2285984" cy="404812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Ovale 26"/>
          <p:cNvSpPr/>
          <p:nvPr/>
        </p:nvSpPr>
        <p:spPr bwMode="auto">
          <a:xfrm flipH="1">
            <a:off x="2214546" y="5000636"/>
            <a:ext cx="500066" cy="285752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smtClean="0">
              <a:solidFill>
                <a:srgbClr val="FF6600"/>
              </a:solidFill>
            </a:endParaRPr>
          </a:p>
        </p:txBody>
      </p:sp>
      <p:sp>
        <p:nvSpPr>
          <p:cNvPr id="28" name="Ovale 27"/>
          <p:cNvSpPr/>
          <p:nvPr/>
        </p:nvSpPr>
        <p:spPr bwMode="auto">
          <a:xfrm flipH="1">
            <a:off x="2143108" y="3429000"/>
            <a:ext cx="500066" cy="285752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Connettore 2 29"/>
          <p:cNvCxnSpPr>
            <a:stCxn id="28" idx="2"/>
          </p:cNvCxnSpPr>
          <p:nvPr/>
        </p:nvCxnSpPr>
        <p:spPr bwMode="auto">
          <a:xfrm flipV="1">
            <a:off x="2643174" y="2857496"/>
            <a:ext cx="2428892" cy="714380"/>
          </a:xfrm>
          <a:prstGeom prst="straightConnector1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</p:cxnSp>
      <p:cxnSp>
        <p:nvCxnSpPr>
          <p:cNvPr id="33" name="Connettore 2 32"/>
          <p:cNvCxnSpPr>
            <a:stCxn id="27" idx="2"/>
          </p:cNvCxnSpPr>
          <p:nvPr/>
        </p:nvCxnSpPr>
        <p:spPr bwMode="auto">
          <a:xfrm flipV="1">
            <a:off x="2714612" y="2928934"/>
            <a:ext cx="2357454" cy="2214578"/>
          </a:xfrm>
          <a:prstGeom prst="straightConnector1">
            <a:avLst/>
          </a:prstGeom>
          <a:noFill/>
          <a:ln w="25400">
            <a:solidFill>
              <a:srgbClr val="FF0000"/>
            </a:solidFill>
            <a:miter lim="800000"/>
            <a:headEnd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220" grpId="0" animBg="1"/>
      <p:bldP spid="813220" grpId="1" animBg="1"/>
      <p:bldP spid="813221" grpId="0" animBg="1"/>
      <p:bldP spid="813221" grpId="1" animBg="1"/>
      <p:bldP spid="813222" grpId="0" animBg="1"/>
      <p:bldP spid="813222" grpId="1" animBg="1"/>
      <p:bldP spid="813223" grpId="0" animBg="1"/>
      <p:bldP spid="813223" grpId="1" animBg="1"/>
      <p:bldP spid="813224" grpId="0" animBg="1"/>
      <p:bldP spid="813224" grpId="1" animBg="1"/>
      <p:bldP spid="813225" grpId="0" animBg="1"/>
      <p:bldP spid="813225" grpId="1" animBg="1"/>
      <p:bldP spid="27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6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66C-EC39-4475-BC81-E6F8C9D7F02A}" type="slidenum">
              <a:rPr lang="it-IT"/>
              <a:pPr/>
              <a:t>31</a:t>
            </a:fld>
            <a:endParaRPr lang="it-IT"/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Schemas in a model</a:t>
            </a:r>
          </a:p>
        </p:txBody>
      </p:sp>
      <p:graphicFrame>
        <p:nvGraphicFramePr>
          <p:cNvPr id="807077" name="Group 165"/>
          <p:cNvGraphicFramePr>
            <a:graphicFrameLocks noGrp="1"/>
          </p:cNvGraphicFramePr>
          <p:nvPr/>
        </p:nvGraphicFramePr>
        <p:xfrm>
          <a:off x="179388" y="3860800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7078" name="Group 166"/>
          <p:cNvGraphicFramePr>
            <a:graphicFrameLocks noGrp="1"/>
          </p:cNvGraphicFramePr>
          <p:nvPr/>
        </p:nvGraphicFramePr>
        <p:xfrm>
          <a:off x="3059113" y="3725863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ER-AttributeOfEntity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7076" name="Group 164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4170362" cy="1828800"/>
        </p:xfrm>
        <a:graphic>
          <a:graphicData uri="http://schemas.openxmlformats.org/drawingml/2006/table">
            <a:tbl>
              <a:tblPr/>
              <a:tblGrid>
                <a:gridCol w="668337"/>
                <a:gridCol w="2759075"/>
                <a:gridCol w="742950"/>
              </a:tblGrid>
              <a:tr h="2730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ER-AttributeOfEntity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7039" name="Oval 127"/>
          <p:cNvSpPr>
            <a:spLocks noChangeArrowheads="1"/>
          </p:cNvSpPr>
          <p:nvPr/>
        </p:nvSpPr>
        <p:spPr bwMode="auto">
          <a:xfrm>
            <a:off x="2916238" y="2492375"/>
            <a:ext cx="1873250" cy="360363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40" name="Line 128"/>
          <p:cNvSpPr>
            <a:spLocks noChangeShapeType="1"/>
          </p:cNvSpPr>
          <p:nvPr/>
        </p:nvSpPr>
        <p:spPr bwMode="auto">
          <a:xfrm flipH="1">
            <a:off x="1331913" y="2708275"/>
            <a:ext cx="1585912" cy="11525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1" name="Oval 129"/>
          <p:cNvSpPr>
            <a:spLocks noChangeArrowheads="1"/>
          </p:cNvSpPr>
          <p:nvPr/>
        </p:nvSpPr>
        <p:spPr bwMode="auto">
          <a:xfrm>
            <a:off x="2916238" y="2852738"/>
            <a:ext cx="2016125" cy="36036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42" name="Line 130"/>
          <p:cNvSpPr>
            <a:spLocks noChangeShapeType="1"/>
          </p:cNvSpPr>
          <p:nvPr/>
        </p:nvSpPr>
        <p:spPr bwMode="auto">
          <a:xfrm>
            <a:off x="3924300" y="3213100"/>
            <a:ext cx="1152525" cy="5048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3" name="Line 131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44" name="Rectangle 132"/>
          <p:cNvSpPr>
            <a:spLocks noChangeArrowheads="1"/>
          </p:cNvSpPr>
          <p:nvPr/>
        </p:nvSpPr>
        <p:spPr bwMode="auto">
          <a:xfrm>
            <a:off x="250825" y="5805488"/>
            <a:ext cx="2592388" cy="431800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ER schemas</a:t>
            </a:r>
          </a:p>
        </p:txBody>
      </p:sp>
      <p:sp>
        <p:nvSpPr>
          <p:cNvPr id="807046" name="Rectangle 134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07047" name="Rectangle 135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07048" name="Rectangle 136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07049" name="Rectangle 137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07052" name="Oval 140"/>
          <p:cNvSpPr>
            <a:spLocks noChangeArrowheads="1"/>
          </p:cNvSpPr>
          <p:nvPr/>
        </p:nvSpPr>
        <p:spPr bwMode="auto">
          <a:xfrm>
            <a:off x="33338" y="188913"/>
            <a:ext cx="1225550" cy="693737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53" name="Rectangle 141"/>
          <p:cNvSpPr>
            <a:spLocks noChangeArrowheads="1"/>
          </p:cNvSpPr>
          <p:nvPr/>
        </p:nvSpPr>
        <p:spPr bwMode="auto">
          <a:xfrm>
            <a:off x="6732588" y="1484313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807054" name="Rectangle 142"/>
          <p:cNvSpPr>
            <a:spLocks noChangeArrowheads="1"/>
          </p:cNvSpPr>
          <p:nvPr/>
        </p:nvSpPr>
        <p:spPr bwMode="auto">
          <a:xfrm>
            <a:off x="6732588" y="2781300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Departments</a:t>
            </a:r>
          </a:p>
        </p:txBody>
      </p:sp>
      <p:sp>
        <p:nvSpPr>
          <p:cNvPr id="807055" name="AutoShape 143"/>
          <p:cNvSpPr>
            <a:spLocks noChangeArrowheads="1"/>
          </p:cNvSpPr>
          <p:nvPr/>
        </p:nvSpPr>
        <p:spPr bwMode="auto">
          <a:xfrm>
            <a:off x="7199313" y="2205038"/>
            <a:ext cx="360362" cy="360362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56" name="AutoShape 144"/>
          <p:cNvCxnSpPr>
            <a:cxnSpLocks noChangeShapeType="1"/>
            <a:stCxn id="807053" idx="2"/>
            <a:endCxn id="807055" idx="0"/>
          </p:cNvCxnSpPr>
          <p:nvPr/>
        </p:nvCxnSpPr>
        <p:spPr bwMode="auto">
          <a:xfrm>
            <a:off x="7380288" y="19891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07057" name="AutoShape 145"/>
          <p:cNvCxnSpPr>
            <a:cxnSpLocks noChangeShapeType="1"/>
            <a:stCxn id="807055" idx="2"/>
            <a:endCxn id="807054" idx="0"/>
          </p:cNvCxnSpPr>
          <p:nvPr/>
        </p:nvCxnSpPr>
        <p:spPr bwMode="auto">
          <a:xfrm>
            <a:off x="7380288" y="25654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07058" name="Oval 146"/>
          <p:cNvSpPr>
            <a:spLocks noChangeArrowheads="1"/>
          </p:cNvSpPr>
          <p:nvPr/>
        </p:nvSpPr>
        <p:spPr bwMode="auto">
          <a:xfrm>
            <a:off x="1692275" y="4437063"/>
            <a:ext cx="1079500" cy="3603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59" name="AutoShape 147"/>
          <p:cNvCxnSpPr>
            <a:cxnSpLocks noChangeShapeType="1"/>
            <a:stCxn id="807058" idx="7"/>
            <a:endCxn id="807053" idx="1"/>
          </p:cNvCxnSpPr>
          <p:nvPr/>
        </p:nvCxnSpPr>
        <p:spPr bwMode="auto">
          <a:xfrm flipV="1">
            <a:off x="2613025" y="1736725"/>
            <a:ext cx="4119563" cy="27400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0" name="Oval 148"/>
          <p:cNvSpPr>
            <a:spLocks noChangeArrowheads="1"/>
          </p:cNvSpPr>
          <p:nvPr/>
        </p:nvSpPr>
        <p:spPr bwMode="auto">
          <a:xfrm>
            <a:off x="1692275" y="4724400"/>
            <a:ext cx="1150938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61" name="AutoShape 149"/>
          <p:cNvCxnSpPr>
            <a:cxnSpLocks noChangeShapeType="1"/>
            <a:stCxn id="807060" idx="7"/>
            <a:endCxn id="807054" idx="1"/>
          </p:cNvCxnSpPr>
          <p:nvPr/>
        </p:nvCxnSpPr>
        <p:spPr bwMode="auto">
          <a:xfrm flipV="1">
            <a:off x="2674938" y="3033713"/>
            <a:ext cx="4057650" cy="17303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2" name="Line 150"/>
          <p:cNvSpPr>
            <a:spLocks noChangeShapeType="1"/>
          </p:cNvSpPr>
          <p:nvPr/>
        </p:nvSpPr>
        <p:spPr bwMode="auto">
          <a:xfrm>
            <a:off x="8027988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63" name="Oval 151"/>
          <p:cNvSpPr>
            <a:spLocks noChangeArrowheads="1"/>
          </p:cNvSpPr>
          <p:nvPr/>
        </p:nvSpPr>
        <p:spPr bwMode="auto">
          <a:xfrm>
            <a:off x="8243888" y="15573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64" name="Text Box 152"/>
          <p:cNvSpPr txBox="1">
            <a:spLocks noChangeArrowheads="1"/>
          </p:cNvSpPr>
          <p:nvPr/>
        </p:nvSpPr>
        <p:spPr bwMode="auto">
          <a:xfrm>
            <a:off x="8172450" y="1268413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807065" name="Oval 153"/>
          <p:cNvSpPr>
            <a:spLocks noChangeArrowheads="1"/>
          </p:cNvSpPr>
          <p:nvPr/>
        </p:nvSpPr>
        <p:spPr bwMode="auto">
          <a:xfrm>
            <a:off x="4284663" y="4365625"/>
            <a:ext cx="1150937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07066" name="AutoShape 154"/>
          <p:cNvCxnSpPr>
            <a:cxnSpLocks noChangeShapeType="1"/>
            <a:endCxn id="807063" idx="3"/>
          </p:cNvCxnSpPr>
          <p:nvPr/>
        </p:nvCxnSpPr>
        <p:spPr bwMode="auto">
          <a:xfrm flipV="1">
            <a:off x="5086350" y="1679575"/>
            <a:ext cx="3178175" cy="268763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07067" name="Oval 155"/>
          <p:cNvSpPr>
            <a:spLocks noChangeArrowheads="1"/>
          </p:cNvSpPr>
          <p:nvPr/>
        </p:nvSpPr>
        <p:spPr bwMode="auto">
          <a:xfrm>
            <a:off x="8243888" y="17732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68" name="Text Box 156"/>
          <p:cNvSpPr txBox="1">
            <a:spLocks noChangeArrowheads="1"/>
          </p:cNvSpPr>
          <p:nvPr/>
        </p:nvSpPr>
        <p:spPr bwMode="auto">
          <a:xfrm>
            <a:off x="8172450" y="17732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07069" name="Line 157"/>
          <p:cNvSpPr>
            <a:spLocks noChangeShapeType="1"/>
          </p:cNvSpPr>
          <p:nvPr/>
        </p:nvSpPr>
        <p:spPr bwMode="auto">
          <a:xfrm>
            <a:off x="8027988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70" name="Line 158"/>
          <p:cNvSpPr>
            <a:spLocks noChangeShapeType="1"/>
          </p:cNvSpPr>
          <p:nvPr/>
        </p:nvSpPr>
        <p:spPr bwMode="auto">
          <a:xfrm>
            <a:off x="8027988" y="2908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7071" name="Oval 159"/>
          <p:cNvSpPr>
            <a:spLocks noChangeArrowheads="1"/>
          </p:cNvSpPr>
          <p:nvPr/>
        </p:nvSpPr>
        <p:spPr bwMode="auto">
          <a:xfrm>
            <a:off x="8243888" y="28368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72" name="Text Box 160"/>
          <p:cNvSpPr txBox="1">
            <a:spLocks noChangeArrowheads="1"/>
          </p:cNvSpPr>
          <p:nvPr/>
        </p:nvSpPr>
        <p:spPr bwMode="auto">
          <a:xfrm>
            <a:off x="8172450" y="25479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07073" name="Oval 161"/>
          <p:cNvSpPr>
            <a:spLocks noChangeArrowheads="1"/>
          </p:cNvSpPr>
          <p:nvPr/>
        </p:nvSpPr>
        <p:spPr bwMode="auto">
          <a:xfrm>
            <a:off x="8243888" y="30527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07074" name="Text Box 162"/>
          <p:cNvSpPr txBox="1">
            <a:spLocks noChangeArrowheads="1"/>
          </p:cNvSpPr>
          <p:nvPr/>
        </p:nvSpPr>
        <p:spPr bwMode="auto">
          <a:xfrm>
            <a:off x="8027988" y="32131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Address</a:t>
            </a:r>
            <a:endParaRPr lang="it-IT"/>
          </a:p>
        </p:txBody>
      </p:sp>
      <p:sp>
        <p:nvSpPr>
          <p:cNvPr id="807075" name="Line 163"/>
          <p:cNvSpPr>
            <a:spLocks noChangeShapeType="1"/>
          </p:cNvSpPr>
          <p:nvPr/>
        </p:nvSpPr>
        <p:spPr bwMode="auto">
          <a:xfrm>
            <a:off x="8027988" y="3124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039" grpId="0" animBg="1"/>
      <p:bldP spid="807039" grpId="1" animBg="1"/>
      <p:bldP spid="807040" grpId="0" animBg="1"/>
      <p:bldP spid="807040" grpId="1" animBg="1"/>
      <p:bldP spid="807041" grpId="0" animBg="1"/>
      <p:bldP spid="807041" grpId="1" animBg="1"/>
      <p:bldP spid="807042" grpId="0" animBg="1"/>
      <p:bldP spid="807042" grpId="1" animBg="1"/>
      <p:bldP spid="807044" grpId="0" animBg="1"/>
      <p:bldP spid="807053" grpId="0" animBg="1"/>
      <p:bldP spid="807054" grpId="0" animBg="1"/>
      <p:bldP spid="807055" grpId="0" animBg="1"/>
      <p:bldP spid="807058" grpId="0" animBg="1"/>
      <p:bldP spid="807060" grpId="0" animBg="1"/>
      <p:bldP spid="807062" grpId="0" animBg="1"/>
      <p:bldP spid="807063" grpId="0" animBg="1"/>
      <p:bldP spid="807064" grpId="0"/>
      <p:bldP spid="807065" grpId="0" animBg="1"/>
      <p:bldP spid="807067" grpId="0" animBg="1"/>
      <p:bldP spid="807068" grpId="0"/>
      <p:bldP spid="807069" grpId="0" animBg="1"/>
      <p:bldP spid="807070" grpId="0" animBg="1"/>
      <p:bldP spid="807071" grpId="0" animBg="1"/>
      <p:bldP spid="807072" grpId="0"/>
      <p:bldP spid="807073" grpId="0" animBg="1"/>
      <p:bldP spid="807074" grpId="0"/>
      <p:bldP spid="80707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6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8A74-3EE7-4431-8E4D-A88C58BC3948}" type="slidenum">
              <a:rPr lang="it-IT"/>
              <a:pPr/>
              <a:t>32</a:t>
            </a:fld>
            <a:endParaRPr lang="it-IT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Schemas in the supermodel</a:t>
            </a:r>
          </a:p>
        </p:txBody>
      </p:sp>
      <p:graphicFrame>
        <p:nvGraphicFramePr>
          <p:cNvPr id="817155" name="Group 3"/>
          <p:cNvGraphicFramePr>
            <a:graphicFrameLocks noGrp="1"/>
          </p:cNvGraphicFramePr>
          <p:nvPr/>
        </p:nvGraphicFramePr>
        <p:xfrm>
          <a:off x="179388" y="3860800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7183" name="Group 31"/>
          <p:cNvGraphicFramePr>
            <a:graphicFrameLocks noGrp="1"/>
          </p:cNvGraphicFramePr>
          <p:nvPr/>
        </p:nvGraphicFramePr>
        <p:xfrm>
          <a:off x="3059113" y="3725863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7251" name="Group 99"/>
          <p:cNvGraphicFramePr>
            <a:graphicFrameLocks noGrp="1"/>
          </p:cNvGraphicFramePr>
          <p:nvPr>
            <p:ph idx="1"/>
          </p:nvPr>
        </p:nvGraphicFramePr>
        <p:xfrm>
          <a:off x="1763713" y="1628775"/>
          <a:ext cx="4170362" cy="1828800"/>
        </p:xfrm>
        <a:graphic>
          <a:graphicData uri="http://schemas.openxmlformats.org/drawingml/2006/table">
            <a:tbl>
              <a:tblPr/>
              <a:tblGrid>
                <a:gridCol w="668337"/>
                <a:gridCol w="2759075"/>
                <a:gridCol w="742950"/>
              </a:tblGrid>
              <a:tr h="27305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MSM-Construct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B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IsLex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AttributeOfAbstract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7279" name="Oval 127"/>
          <p:cNvSpPr>
            <a:spLocks noChangeArrowheads="1"/>
          </p:cNvSpPr>
          <p:nvPr/>
        </p:nvSpPr>
        <p:spPr bwMode="auto">
          <a:xfrm>
            <a:off x="2916238" y="2492375"/>
            <a:ext cx="1873250" cy="360363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80" name="Line 128"/>
          <p:cNvSpPr>
            <a:spLocks noChangeShapeType="1"/>
          </p:cNvSpPr>
          <p:nvPr/>
        </p:nvSpPr>
        <p:spPr bwMode="auto">
          <a:xfrm flipH="1">
            <a:off x="1331913" y="2708275"/>
            <a:ext cx="1585912" cy="11525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1" name="Oval 129"/>
          <p:cNvSpPr>
            <a:spLocks noChangeArrowheads="1"/>
          </p:cNvSpPr>
          <p:nvPr/>
        </p:nvSpPr>
        <p:spPr bwMode="auto">
          <a:xfrm>
            <a:off x="2916238" y="2852738"/>
            <a:ext cx="2016125" cy="36036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82" name="Line 130"/>
          <p:cNvSpPr>
            <a:spLocks noChangeShapeType="1"/>
          </p:cNvSpPr>
          <p:nvPr/>
        </p:nvSpPr>
        <p:spPr bwMode="auto">
          <a:xfrm>
            <a:off x="3924300" y="3213100"/>
            <a:ext cx="1152525" cy="504825"/>
          </a:xfrm>
          <a:prstGeom prst="line">
            <a:avLst/>
          </a:prstGeom>
          <a:noFill/>
          <a:ln w="25400">
            <a:solidFill>
              <a:srgbClr val="33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3" name="Line 131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284" name="Rectangle 132"/>
          <p:cNvSpPr>
            <a:spLocks noChangeArrowheads="1"/>
          </p:cNvSpPr>
          <p:nvPr/>
        </p:nvSpPr>
        <p:spPr bwMode="auto">
          <a:xfrm>
            <a:off x="250825" y="5805488"/>
            <a:ext cx="2592388" cy="431800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</p:txBody>
      </p:sp>
      <p:sp>
        <p:nvSpPr>
          <p:cNvPr id="817286" name="Rectangle 134"/>
          <p:cNvSpPr>
            <a:spLocks noChangeArrowheads="1"/>
          </p:cNvSpPr>
          <p:nvPr/>
        </p:nvSpPr>
        <p:spPr bwMode="auto">
          <a:xfrm>
            <a:off x="1151732" y="295275"/>
            <a:ext cx="972344" cy="276021"/>
          </a:xfrm>
          <a:prstGeom prst="rect">
            <a:avLst/>
          </a:prstGeom>
          <a:solidFill>
            <a:srgbClr val="5BB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mSM</a:t>
            </a:r>
          </a:p>
        </p:txBody>
      </p:sp>
      <p:sp>
        <p:nvSpPr>
          <p:cNvPr id="817287" name="Rectangle 135"/>
          <p:cNvSpPr>
            <a:spLocks noChangeArrowheads="1"/>
          </p:cNvSpPr>
          <p:nvPr/>
        </p:nvSpPr>
        <p:spPr bwMode="auto">
          <a:xfrm>
            <a:off x="179388" y="295275"/>
            <a:ext cx="972344" cy="276021"/>
          </a:xfrm>
          <a:prstGeom prst="rect">
            <a:avLst/>
          </a:prstGeom>
          <a:solidFill>
            <a:srgbClr val="FFB9B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mM</a:t>
            </a:r>
          </a:p>
        </p:txBody>
      </p:sp>
      <p:sp>
        <p:nvSpPr>
          <p:cNvPr id="817288" name="Rectangle 136"/>
          <p:cNvSpPr>
            <a:spLocks noChangeArrowheads="1"/>
          </p:cNvSpPr>
          <p:nvPr/>
        </p:nvSpPr>
        <p:spPr bwMode="auto">
          <a:xfrm>
            <a:off x="1151732" y="571736"/>
            <a:ext cx="972344" cy="276021"/>
          </a:xfrm>
          <a:prstGeom prst="rect">
            <a:avLst/>
          </a:prstGeom>
          <a:solidFill>
            <a:srgbClr val="AFD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SM</a:t>
            </a:r>
          </a:p>
        </p:txBody>
      </p:sp>
      <p:sp>
        <p:nvSpPr>
          <p:cNvPr id="817289" name="Rectangle 137"/>
          <p:cNvSpPr>
            <a:spLocks noChangeArrowheads="1"/>
          </p:cNvSpPr>
          <p:nvPr/>
        </p:nvSpPr>
        <p:spPr bwMode="auto">
          <a:xfrm>
            <a:off x="179388" y="571736"/>
            <a:ext cx="972344" cy="276021"/>
          </a:xfrm>
          <a:prstGeom prst="rect">
            <a:avLst/>
          </a:prstGeom>
          <a:solidFill>
            <a:srgbClr val="FFD5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M</a:t>
            </a:r>
          </a:p>
        </p:txBody>
      </p:sp>
      <p:sp>
        <p:nvSpPr>
          <p:cNvPr id="817292" name="Oval 140"/>
          <p:cNvSpPr>
            <a:spLocks noChangeArrowheads="1"/>
          </p:cNvSpPr>
          <p:nvPr/>
        </p:nvSpPr>
        <p:spPr bwMode="auto">
          <a:xfrm>
            <a:off x="1042988" y="188913"/>
            <a:ext cx="1225550" cy="693737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293" name="Rectangle 141"/>
          <p:cNvSpPr>
            <a:spLocks noChangeArrowheads="1"/>
          </p:cNvSpPr>
          <p:nvPr/>
        </p:nvSpPr>
        <p:spPr bwMode="auto">
          <a:xfrm>
            <a:off x="6732588" y="1484313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817294" name="Rectangle 142"/>
          <p:cNvSpPr>
            <a:spLocks noChangeArrowheads="1"/>
          </p:cNvSpPr>
          <p:nvPr/>
        </p:nvSpPr>
        <p:spPr bwMode="auto">
          <a:xfrm>
            <a:off x="6732588" y="2781300"/>
            <a:ext cx="12954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Departments</a:t>
            </a:r>
          </a:p>
        </p:txBody>
      </p:sp>
      <p:sp>
        <p:nvSpPr>
          <p:cNvPr id="817295" name="AutoShape 143"/>
          <p:cNvSpPr>
            <a:spLocks noChangeArrowheads="1"/>
          </p:cNvSpPr>
          <p:nvPr/>
        </p:nvSpPr>
        <p:spPr bwMode="auto">
          <a:xfrm>
            <a:off x="7199313" y="2205038"/>
            <a:ext cx="360362" cy="360362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296" name="AutoShape 144"/>
          <p:cNvCxnSpPr>
            <a:cxnSpLocks noChangeShapeType="1"/>
            <a:stCxn id="817293" idx="2"/>
            <a:endCxn id="817295" idx="0"/>
          </p:cNvCxnSpPr>
          <p:nvPr/>
        </p:nvCxnSpPr>
        <p:spPr bwMode="auto">
          <a:xfrm>
            <a:off x="7380288" y="1989138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17297" name="AutoShape 145"/>
          <p:cNvCxnSpPr>
            <a:cxnSpLocks noChangeShapeType="1"/>
            <a:stCxn id="817295" idx="2"/>
            <a:endCxn id="817294" idx="0"/>
          </p:cNvCxnSpPr>
          <p:nvPr/>
        </p:nvCxnSpPr>
        <p:spPr bwMode="auto">
          <a:xfrm>
            <a:off x="7380288" y="256540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17298" name="Oval 146"/>
          <p:cNvSpPr>
            <a:spLocks noChangeArrowheads="1"/>
          </p:cNvSpPr>
          <p:nvPr/>
        </p:nvSpPr>
        <p:spPr bwMode="auto">
          <a:xfrm>
            <a:off x="1692275" y="4437063"/>
            <a:ext cx="1079500" cy="360362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299" name="AutoShape 147"/>
          <p:cNvCxnSpPr>
            <a:cxnSpLocks noChangeShapeType="1"/>
            <a:stCxn id="817298" idx="7"/>
            <a:endCxn id="817293" idx="1"/>
          </p:cNvCxnSpPr>
          <p:nvPr/>
        </p:nvCxnSpPr>
        <p:spPr bwMode="auto">
          <a:xfrm flipV="1">
            <a:off x="2613025" y="1736725"/>
            <a:ext cx="4119563" cy="27400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0" name="Oval 148"/>
          <p:cNvSpPr>
            <a:spLocks noChangeArrowheads="1"/>
          </p:cNvSpPr>
          <p:nvPr/>
        </p:nvSpPr>
        <p:spPr bwMode="auto">
          <a:xfrm>
            <a:off x="1692275" y="4724400"/>
            <a:ext cx="1150938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301" name="AutoShape 149"/>
          <p:cNvCxnSpPr>
            <a:cxnSpLocks noChangeShapeType="1"/>
            <a:stCxn id="817300" idx="7"/>
            <a:endCxn id="817294" idx="1"/>
          </p:cNvCxnSpPr>
          <p:nvPr/>
        </p:nvCxnSpPr>
        <p:spPr bwMode="auto">
          <a:xfrm flipV="1">
            <a:off x="2674938" y="3033713"/>
            <a:ext cx="4057650" cy="173037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2" name="Line 150"/>
          <p:cNvSpPr>
            <a:spLocks noChangeShapeType="1"/>
          </p:cNvSpPr>
          <p:nvPr/>
        </p:nvSpPr>
        <p:spPr bwMode="auto">
          <a:xfrm>
            <a:off x="8027988" y="16287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03" name="Oval 151"/>
          <p:cNvSpPr>
            <a:spLocks noChangeArrowheads="1"/>
          </p:cNvSpPr>
          <p:nvPr/>
        </p:nvSpPr>
        <p:spPr bwMode="auto">
          <a:xfrm>
            <a:off x="8243888" y="15573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04" name="Text Box 152"/>
          <p:cNvSpPr txBox="1">
            <a:spLocks noChangeArrowheads="1"/>
          </p:cNvSpPr>
          <p:nvPr/>
        </p:nvSpPr>
        <p:spPr bwMode="auto">
          <a:xfrm>
            <a:off x="8172450" y="1268413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817305" name="Oval 153"/>
          <p:cNvSpPr>
            <a:spLocks noChangeArrowheads="1"/>
          </p:cNvSpPr>
          <p:nvPr/>
        </p:nvSpPr>
        <p:spPr bwMode="auto">
          <a:xfrm>
            <a:off x="4284663" y="4365625"/>
            <a:ext cx="1150937" cy="360363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17306" name="AutoShape 154"/>
          <p:cNvCxnSpPr>
            <a:cxnSpLocks noChangeShapeType="1"/>
            <a:endCxn id="817303" idx="3"/>
          </p:cNvCxnSpPr>
          <p:nvPr/>
        </p:nvCxnSpPr>
        <p:spPr bwMode="auto">
          <a:xfrm flipV="1">
            <a:off x="5086350" y="1679575"/>
            <a:ext cx="3178175" cy="2687638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7307" name="Oval 155"/>
          <p:cNvSpPr>
            <a:spLocks noChangeArrowheads="1"/>
          </p:cNvSpPr>
          <p:nvPr/>
        </p:nvSpPr>
        <p:spPr bwMode="auto">
          <a:xfrm>
            <a:off x="8243888" y="1773238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08" name="Text Box 156"/>
          <p:cNvSpPr txBox="1">
            <a:spLocks noChangeArrowheads="1"/>
          </p:cNvSpPr>
          <p:nvPr/>
        </p:nvSpPr>
        <p:spPr bwMode="auto">
          <a:xfrm>
            <a:off x="8172450" y="17732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17309" name="Line 157"/>
          <p:cNvSpPr>
            <a:spLocks noChangeShapeType="1"/>
          </p:cNvSpPr>
          <p:nvPr/>
        </p:nvSpPr>
        <p:spPr bwMode="auto">
          <a:xfrm>
            <a:off x="8027988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10" name="Line 158"/>
          <p:cNvSpPr>
            <a:spLocks noChangeShapeType="1"/>
          </p:cNvSpPr>
          <p:nvPr/>
        </p:nvSpPr>
        <p:spPr bwMode="auto">
          <a:xfrm>
            <a:off x="8027988" y="2908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7311" name="Oval 159"/>
          <p:cNvSpPr>
            <a:spLocks noChangeArrowheads="1"/>
          </p:cNvSpPr>
          <p:nvPr/>
        </p:nvSpPr>
        <p:spPr bwMode="auto">
          <a:xfrm>
            <a:off x="8243888" y="28368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12" name="Text Box 160"/>
          <p:cNvSpPr txBox="1">
            <a:spLocks noChangeArrowheads="1"/>
          </p:cNvSpPr>
          <p:nvPr/>
        </p:nvSpPr>
        <p:spPr bwMode="auto">
          <a:xfrm>
            <a:off x="8172450" y="2547938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817313" name="Oval 161"/>
          <p:cNvSpPr>
            <a:spLocks noChangeArrowheads="1"/>
          </p:cNvSpPr>
          <p:nvPr/>
        </p:nvSpPr>
        <p:spPr bwMode="auto">
          <a:xfrm>
            <a:off x="8243888" y="3052763"/>
            <a:ext cx="144462" cy="142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7314" name="Text Box 162"/>
          <p:cNvSpPr txBox="1">
            <a:spLocks noChangeArrowheads="1"/>
          </p:cNvSpPr>
          <p:nvPr/>
        </p:nvSpPr>
        <p:spPr bwMode="auto">
          <a:xfrm>
            <a:off x="8027988" y="32131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Address</a:t>
            </a:r>
            <a:endParaRPr lang="it-IT"/>
          </a:p>
        </p:txBody>
      </p:sp>
      <p:sp>
        <p:nvSpPr>
          <p:cNvPr id="817315" name="Line 163"/>
          <p:cNvSpPr>
            <a:spLocks noChangeShapeType="1"/>
          </p:cNvSpPr>
          <p:nvPr/>
        </p:nvSpPr>
        <p:spPr bwMode="auto">
          <a:xfrm>
            <a:off x="8027988" y="31242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D73A3-5FF5-4D2C-823E-2CEF5D8F9124}" type="slidenum">
              <a:rPr lang="it-IT"/>
              <a:pPr/>
              <a:t>33</a:t>
            </a:fld>
            <a:endParaRPr lang="it-IT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Repository, generation and use</a:t>
            </a:r>
          </a:p>
        </p:txBody>
      </p:sp>
      <p:sp>
        <p:nvSpPr>
          <p:cNvPr id="815107" name="Line 3"/>
          <p:cNvSpPr>
            <a:spLocks noChangeShapeType="1"/>
          </p:cNvSpPr>
          <p:nvPr/>
        </p:nvSpPr>
        <p:spPr bwMode="auto">
          <a:xfrm flipV="1">
            <a:off x="1546225" y="1667571"/>
            <a:ext cx="1588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5108" name="Line 4"/>
          <p:cNvSpPr>
            <a:spLocks noChangeShapeType="1"/>
          </p:cNvSpPr>
          <p:nvPr/>
        </p:nvSpPr>
        <p:spPr bwMode="auto">
          <a:xfrm>
            <a:off x="1517650" y="4681524"/>
            <a:ext cx="72517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5109" name="Text Box 5"/>
          <p:cNvSpPr txBox="1">
            <a:spLocks noChangeArrowheads="1"/>
          </p:cNvSpPr>
          <p:nvPr/>
        </p:nvSpPr>
        <p:spPr bwMode="auto">
          <a:xfrm>
            <a:off x="323850" y="2872248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15110" name="Text Box 6"/>
          <p:cNvSpPr txBox="1">
            <a:spLocks noChangeArrowheads="1"/>
          </p:cNvSpPr>
          <p:nvPr/>
        </p:nvSpPr>
        <p:spPr bwMode="auto">
          <a:xfrm>
            <a:off x="179388" y="3891423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15111" name="Text Box 7"/>
          <p:cNvSpPr txBox="1">
            <a:spLocks noChangeArrowheads="1"/>
          </p:cNvSpPr>
          <p:nvPr/>
        </p:nvSpPr>
        <p:spPr bwMode="auto">
          <a:xfrm>
            <a:off x="5834063" y="4754549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15112" name="Text Box 8"/>
          <p:cNvSpPr txBox="1">
            <a:spLocks noChangeArrowheads="1"/>
          </p:cNvSpPr>
          <p:nvPr/>
        </p:nvSpPr>
        <p:spPr bwMode="auto">
          <a:xfrm>
            <a:off x="2555875" y="4752961"/>
            <a:ext cx="1201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specific</a:t>
            </a:r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 rot="16200000">
            <a:off x="442913" y="1865298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15114" name="Text Box 10"/>
          <p:cNvSpPr txBox="1">
            <a:spLocks noChangeArrowheads="1"/>
          </p:cNvSpPr>
          <p:nvPr/>
        </p:nvSpPr>
        <p:spPr bwMode="auto">
          <a:xfrm>
            <a:off x="7327900" y="4732324"/>
            <a:ext cx="1781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15115" name="Rectangle 11"/>
          <p:cNvSpPr>
            <a:spLocks noChangeArrowheads="1"/>
          </p:cNvSpPr>
          <p:nvPr/>
        </p:nvSpPr>
        <p:spPr bwMode="auto">
          <a:xfrm>
            <a:off x="4797425" y="2684923"/>
            <a:ext cx="3240088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15116" name="Rectangle 12"/>
          <p:cNvSpPr>
            <a:spLocks noChangeArrowheads="1"/>
          </p:cNvSpPr>
          <p:nvPr/>
        </p:nvSpPr>
        <p:spPr bwMode="auto">
          <a:xfrm>
            <a:off x="1557338" y="2684923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(mM)</a:t>
            </a:r>
          </a:p>
        </p:txBody>
      </p:sp>
      <p:sp>
        <p:nvSpPr>
          <p:cNvPr id="815117" name="Rectangle 13"/>
          <p:cNvSpPr>
            <a:spLocks noChangeArrowheads="1"/>
          </p:cNvSpPr>
          <p:nvPr/>
        </p:nvSpPr>
        <p:spPr bwMode="auto">
          <a:xfrm>
            <a:off x="4797425" y="3681873"/>
            <a:ext cx="3240088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15118" name="Rectangle 14"/>
          <p:cNvSpPr>
            <a:spLocks noChangeArrowheads="1"/>
          </p:cNvSpPr>
          <p:nvPr/>
        </p:nvSpPr>
        <p:spPr bwMode="auto">
          <a:xfrm>
            <a:off x="1557338" y="3681873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(M)</a:t>
            </a:r>
          </a:p>
        </p:txBody>
      </p:sp>
      <p:sp>
        <p:nvSpPr>
          <p:cNvPr id="815121" name="Text Box 17"/>
          <p:cNvSpPr txBox="1">
            <a:spLocks noChangeArrowheads="1"/>
          </p:cNvSpPr>
          <p:nvPr/>
        </p:nvSpPr>
        <p:spPr bwMode="auto">
          <a:xfrm>
            <a:off x="409575" y="4907423"/>
            <a:ext cx="7778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data</a:t>
            </a:r>
          </a:p>
        </p:txBody>
      </p:sp>
      <p:sp>
        <p:nvSpPr>
          <p:cNvPr id="815122" name="AutoShape 18"/>
          <p:cNvSpPr>
            <a:spLocks noChangeArrowheads="1"/>
          </p:cNvSpPr>
          <p:nvPr/>
        </p:nvSpPr>
        <p:spPr bwMode="auto">
          <a:xfrm rot="10800000">
            <a:off x="6011863" y="3924761"/>
            <a:ext cx="3024187" cy="1008062"/>
          </a:xfrm>
          <a:prstGeom prst="wedgeRoundRectCallout">
            <a:avLst>
              <a:gd name="adj1" fmla="val 47218"/>
              <a:gd name="adj2" fmla="val 112833"/>
              <a:gd name="adj3" fmla="val 16667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fixed, content provided by tool designers</a:t>
            </a:r>
          </a:p>
        </p:txBody>
      </p:sp>
      <p:sp>
        <p:nvSpPr>
          <p:cNvPr id="815123" name="AutoShape 19"/>
          <p:cNvSpPr>
            <a:spLocks noChangeArrowheads="1"/>
          </p:cNvSpPr>
          <p:nvPr/>
        </p:nvSpPr>
        <p:spPr bwMode="auto">
          <a:xfrm rot="10800000">
            <a:off x="5940425" y="5077286"/>
            <a:ext cx="3024188" cy="1008062"/>
          </a:xfrm>
          <a:prstGeom prst="wedgeRoundRectCallout">
            <a:avLst>
              <a:gd name="adj1" fmla="val 41338"/>
              <a:gd name="adj2" fmla="val 126690"/>
              <a:gd name="adj3" fmla="val 16667"/>
            </a:avLst>
          </a:prstGeom>
          <a:solidFill>
            <a:srgbClr val="E1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generated by the tool from the content of mSM</a:t>
            </a:r>
          </a:p>
        </p:txBody>
      </p:sp>
      <p:sp>
        <p:nvSpPr>
          <p:cNvPr id="815125" name="AutoShape 21"/>
          <p:cNvSpPr>
            <a:spLocks noChangeArrowheads="1"/>
          </p:cNvSpPr>
          <p:nvPr/>
        </p:nvSpPr>
        <p:spPr bwMode="auto">
          <a:xfrm rot="10800000">
            <a:off x="539750" y="3997786"/>
            <a:ext cx="3024188" cy="1008062"/>
          </a:xfrm>
          <a:prstGeom prst="wedgeRoundRectCallout">
            <a:avLst>
              <a:gd name="adj1" fmla="val -38088"/>
              <a:gd name="adj2" fmla="val 110944"/>
              <a:gd name="adj3" fmla="val 16667"/>
            </a:avLst>
          </a:prstGeom>
          <a:solidFill>
            <a:srgbClr val="E1FFE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fixed, content provided by model designers out of mSM</a:t>
            </a:r>
          </a:p>
        </p:txBody>
      </p:sp>
      <p:sp>
        <p:nvSpPr>
          <p:cNvPr id="815126" name="AutoShape 22"/>
          <p:cNvSpPr>
            <a:spLocks noChangeArrowheads="1"/>
          </p:cNvSpPr>
          <p:nvPr/>
        </p:nvSpPr>
        <p:spPr bwMode="auto">
          <a:xfrm rot="10800000">
            <a:off x="611188" y="5005848"/>
            <a:ext cx="3024187" cy="1008063"/>
          </a:xfrm>
          <a:prstGeom prst="wedgeRoundRectCallout">
            <a:avLst>
              <a:gd name="adj1" fmla="val -34255"/>
              <a:gd name="adj2" fmla="val 116611"/>
              <a:gd name="adj3" fmla="val 16667"/>
            </a:avLst>
          </a:prstGeom>
          <a:solidFill>
            <a:srgbClr val="E1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it-IT" sz="2000">
                <a:latin typeface="Arial" charset="0"/>
              </a:rPr>
              <a:t>Structure generated by the tool from the content of 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5" grpId="0" animBg="1"/>
      <p:bldP spid="815117" grpId="0" animBg="1"/>
      <p:bldP spid="815118" grpId="0" animBg="1"/>
      <p:bldP spid="815122" grpId="0" animBg="1"/>
      <p:bldP spid="815122" grpId="1" animBg="1"/>
      <p:bldP spid="815123" grpId="0" animBg="1"/>
      <p:bldP spid="815123" grpId="1" animBg="1"/>
      <p:bldP spid="815125" grpId="0" animBg="1"/>
      <p:bldP spid="815125" grpId="1" animBg="1"/>
      <p:bldP spid="815126" grpId="0" animBg="1"/>
      <p:bldP spid="81512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0F5A-8419-4D37-9A8C-2287BA66441C}" type="slidenum">
              <a:rPr lang="it-IT"/>
              <a:pPr/>
              <a:t>34</a:t>
            </a:fld>
            <a:endParaRPr lang="it-IT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Translations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translations are written in a variant of Datalog, with OID </a:t>
            </a:r>
            <a:r>
              <a:rPr lang="en-US" dirty="0" smtClean="0"/>
              <a:t>invention</a:t>
            </a:r>
          </a:p>
          <a:p>
            <a:pPr lvl="0"/>
            <a:r>
              <a:rPr lang="en-US" dirty="0" smtClean="0"/>
              <a:t>A basic translation</a:t>
            </a:r>
          </a:p>
          <a:p>
            <a:pPr lvl="1"/>
            <a:r>
              <a:rPr lang="en-US" dirty="0" smtClean="0"/>
              <a:t>From OR model to the relational model</a:t>
            </a:r>
          </a:p>
          <a:p>
            <a:pPr lvl="2"/>
            <a:r>
              <a:rPr lang="en-US" dirty="0" smtClean="0"/>
              <a:t>a table for each typed table</a:t>
            </a:r>
          </a:p>
          <a:p>
            <a:pPr lvl="2"/>
            <a:r>
              <a:rPr lang="en-US" dirty="0" smtClean="0"/>
              <a:t>a column for each attribute</a:t>
            </a:r>
          </a:p>
          <a:p>
            <a:pPr lvl="2"/>
            <a:r>
              <a:rPr lang="en-US" dirty="0" smtClean="0"/>
              <a:t>an identifier for each typed table </a:t>
            </a:r>
          </a:p>
          <a:p>
            <a:pPr lvl="2"/>
            <a:r>
              <a:rPr lang="en-US" dirty="0" smtClean="0"/>
              <a:t>a foreign key for each reference</a:t>
            </a:r>
          </a:p>
          <a:p>
            <a:pPr lvl="1">
              <a:buNone/>
            </a:pPr>
            <a:r>
              <a:rPr lang="en-US" dirty="0" smtClean="0"/>
              <a:t>      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 bwMode="auto">
          <a:xfrm>
            <a:off x="1000100" y="2071678"/>
            <a:ext cx="1714512" cy="1357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2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B4B9-7B63-4D52-B0C9-7FB6C81BFF37}" type="slidenum">
              <a:rPr lang="it-IT"/>
              <a:pPr/>
              <a:t>35</a:t>
            </a:fld>
            <a:endParaRPr lang="it-IT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 basic translation application</a:t>
            </a:r>
          </a:p>
        </p:txBody>
      </p:sp>
      <p:graphicFrame>
        <p:nvGraphicFramePr>
          <p:cNvPr id="612825" name="Group 473"/>
          <p:cNvGraphicFramePr>
            <a:graphicFrameLocks noGrp="1"/>
          </p:cNvGraphicFramePr>
          <p:nvPr>
            <p:ph sz="half" idx="1"/>
          </p:nvPr>
        </p:nvGraphicFramePr>
        <p:xfrm>
          <a:off x="5572132" y="3786190"/>
          <a:ext cx="2705126" cy="670560"/>
        </p:xfrm>
        <a:graphic>
          <a:graphicData uri="http://schemas.openxmlformats.org/drawingml/2006/table">
            <a:tbl>
              <a:tblPr/>
              <a:tblGrid>
                <a:gridCol w="902488"/>
                <a:gridCol w="802506"/>
                <a:gridCol w="1000132"/>
              </a:tblGrid>
              <a:tr h="32543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504" name="Text Box 152"/>
          <p:cNvSpPr txBox="1">
            <a:spLocks noChangeArrowheads="1"/>
          </p:cNvSpPr>
          <p:nvPr/>
        </p:nvSpPr>
        <p:spPr bwMode="auto">
          <a:xfrm>
            <a:off x="642910" y="2643182"/>
            <a:ext cx="12207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 smtClean="0">
                <a:latin typeface="Arial" charset="0"/>
              </a:rPr>
              <a:t>ID</a:t>
            </a:r>
            <a:endParaRPr lang="it-IT" dirty="0"/>
          </a:p>
        </p:txBody>
      </p:sp>
      <p:sp>
        <p:nvSpPr>
          <p:cNvPr id="612699" name="Text Box 347"/>
          <p:cNvSpPr txBox="1">
            <a:spLocks noChangeArrowheads="1"/>
          </p:cNvSpPr>
          <p:nvPr/>
        </p:nvSpPr>
        <p:spPr bwMode="auto">
          <a:xfrm>
            <a:off x="785786" y="3000372"/>
            <a:ext cx="1220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dirty="0">
                <a:latin typeface="Arial" charset="0"/>
              </a:rPr>
              <a:t>Name</a:t>
            </a:r>
            <a:endParaRPr lang="it-IT" dirty="0"/>
          </a:p>
        </p:txBody>
      </p:sp>
      <p:graphicFrame>
        <p:nvGraphicFramePr>
          <p:cNvPr id="612907" name="Group 555"/>
          <p:cNvGraphicFramePr>
            <a:graphicFrameLocks noGrp="1"/>
          </p:cNvGraphicFramePr>
          <p:nvPr>
            <p:ph sz="half" idx="2"/>
          </p:nvPr>
        </p:nvGraphicFramePr>
        <p:xfrm>
          <a:off x="5072066" y="2428868"/>
          <a:ext cx="3519488" cy="757238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3163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Dept_ID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2916" name="AutoShape 564"/>
          <p:cNvSpPr>
            <a:spLocks noChangeArrowheads="1"/>
          </p:cNvSpPr>
          <p:nvPr/>
        </p:nvSpPr>
        <p:spPr bwMode="auto">
          <a:xfrm>
            <a:off x="3635375" y="3141663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1092669" y="213828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Employees</a:t>
            </a:r>
            <a:endParaRPr lang="it-IT" dirty="0"/>
          </a:p>
        </p:txBody>
      </p:sp>
      <p:grpSp>
        <p:nvGrpSpPr>
          <p:cNvPr id="2" name="Gruppo 33"/>
          <p:cNvGrpSpPr/>
          <p:nvPr/>
        </p:nvGrpSpPr>
        <p:grpSpPr>
          <a:xfrm>
            <a:off x="500034" y="4357694"/>
            <a:ext cx="2428892" cy="1785950"/>
            <a:chOff x="642910" y="3929066"/>
            <a:chExt cx="2428892" cy="1785950"/>
          </a:xfrm>
        </p:grpSpPr>
        <p:grpSp>
          <p:nvGrpSpPr>
            <p:cNvPr id="3" name="Gruppo 32"/>
            <p:cNvGrpSpPr/>
            <p:nvPr/>
          </p:nvGrpSpPr>
          <p:grpSpPr>
            <a:xfrm>
              <a:off x="785786" y="3929066"/>
              <a:ext cx="2286016" cy="1785950"/>
              <a:chOff x="785786" y="3929066"/>
              <a:chExt cx="2286016" cy="1785950"/>
            </a:xfrm>
          </p:grpSpPr>
          <p:sp>
            <p:nvSpPr>
              <p:cNvPr id="30" name="Rettangolo 29"/>
              <p:cNvSpPr/>
              <p:nvPr/>
            </p:nvSpPr>
            <p:spPr bwMode="auto">
              <a:xfrm>
                <a:off x="1000100" y="3929066"/>
                <a:ext cx="2000264" cy="178595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2837" name="Text Box 485"/>
              <p:cNvSpPr txBox="1">
                <a:spLocks noChangeArrowheads="1"/>
              </p:cNvSpPr>
              <p:nvPr/>
            </p:nvSpPr>
            <p:spPr bwMode="auto">
              <a:xfrm>
                <a:off x="785786" y="4910150"/>
                <a:ext cx="1220787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dirty="0">
                    <a:latin typeface="Arial" charset="0"/>
                  </a:rPr>
                  <a:t>Name</a:t>
                </a:r>
                <a:endParaRPr lang="it-IT" dirty="0"/>
              </a:p>
            </p:txBody>
          </p:sp>
          <p:sp>
            <p:nvSpPr>
              <p:cNvPr id="612838" name="Text Box 486"/>
              <p:cNvSpPr txBox="1">
                <a:spLocks noChangeArrowheads="1"/>
              </p:cNvSpPr>
              <p:nvPr/>
            </p:nvSpPr>
            <p:spPr bwMode="auto">
              <a:xfrm>
                <a:off x="857224" y="5337191"/>
                <a:ext cx="1222375" cy="306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dirty="0">
                    <a:latin typeface="Arial" charset="0"/>
                  </a:rPr>
                  <a:t>Address</a:t>
                </a:r>
                <a:endParaRPr lang="it-IT" dirty="0"/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1071538" y="4000504"/>
                <a:ext cx="2000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err="1" smtClean="0"/>
                  <a:t>Departments</a:t>
                </a:r>
                <a:endParaRPr lang="it-IT" dirty="0"/>
              </a:p>
            </p:txBody>
          </p:sp>
        </p:grpSp>
        <p:sp>
          <p:nvSpPr>
            <p:cNvPr id="32" name="Text Box 152"/>
            <p:cNvSpPr txBox="1">
              <a:spLocks noChangeArrowheads="1"/>
            </p:cNvSpPr>
            <p:nvPr/>
          </p:nvSpPr>
          <p:spPr bwMode="auto">
            <a:xfrm>
              <a:off x="642910" y="4549983"/>
              <a:ext cx="1220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400" dirty="0" smtClean="0">
                  <a:latin typeface="Arial" charset="0"/>
                </a:rPr>
                <a:t>ID</a:t>
              </a:r>
              <a:endParaRPr lang="it-IT" dirty="0"/>
            </a:p>
          </p:txBody>
        </p:sp>
      </p:grpSp>
      <p:cxnSp>
        <p:nvCxnSpPr>
          <p:cNvPr id="36" name="Connettore 2 35"/>
          <p:cNvCxnSpPr>
            <a:stCxn id="29" idx="2"/>
            <a:endCxn id="30" idx="0"/>
          </p:cNvCxnSpPr>
          <p:nvPr/>
        </p:nvCxnSpPr>
        <p:spPr bwMode="auto">
          <a:xfrm rot="5400000">
            <a:off x="1393009" y="3893347"/>
            <a:ext cx="9286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C13C-FB5A-43BB-8537-32029923C9D7}" type="slidenum">
              <a:rPr lang="it-IT"/>
              <a:pPr/>
              <a:t>36</a:t>
            </a:fld>
            <a:endParaRPr lang="it-IT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translation (in supermodel terms)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dirty="0" smtClean="0">
                <a:solidFill>
                  <a:schemeClr val="accent2"/>
                </a:solidFill>
              </a:rPr>
              <a:t>OR </a:t>
            </a:r>
            <a:r>
              <a:rPr lang="en-US" dirty="0">
                <a:solidFill>
                  <a:schemeClr val="accent2"/>
                </a:solidFill>
              </a:rPr>
              <a:t>model to the relational model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 aggregation </a:t>
            </a:r>
            <a:r>
              <a:rPr lang="en-US" dirty="0" smtClean="0">
                <a:solidFill>
                  <a:schemeClr val="accent2"/>
                </a:solidFill>
              </a:rPr>
              <a:t>for each abstract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a </a:t>
            </a:r>
            <a:r>
              <a:rPr lang="en-US" dirty="0" smtClean="0">
                <a:solidFill>
                  <a:schemeClr val="accent2"/>
                </a:solidFill>
              </a:rPr>
              <a:t>lexical </a:t>
            </a:r>
            <a:r>
              <a:rPr lang="en-US" dirty="0">
                <a:solidFill>
                  <a:schemeClr val="accent2"/>
                </a:solidFill>
              </a:rPr>
              <a:t>of the aggregation for each </a:t>
            </a:r>
            <a:r>
              <a:rPr lang="en-US" dirty="0" smtClean="0">
                <a:solidFill>
                  <a:schemeClr val="accent2"/>
                </a:solidFill>
              </a:rPr>
              <a:t>lexical </a:t>
            </a:r>
            <a:r>
              <a:rPr lang="en-US" dirty="0">
                <a:solidFill>
                  <a:schemeClr val="accent2"/>
                </a:solidFill>
              </a:rPr>
              <a:t>of abstract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for </a:t>
            </a:r>
            <a:r>
              <a:rPr lang="en-US" dirty="0" smtClean="0">
                <a:solidFill>
                  <a:schemeClr val="accent2"/>
                </a:solidFill>
              </a:rPr>
              <a:t>each abstract attribute …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754408" y="143353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From </a:t>
            </a:r>
            <a:r>
              <a:rPr lang="en-US" sz="2000" dirty="0" smtClean="0">
                <a:latin typeface="Arial" charset="0"/>
              </a:rPr>
              <a:t>OR model </a:t>
            </a:r>
            <a:r>
              <a:rPr lang="en-US" sz="2000" dirty="0">
                <a:latin typeface="Arial" charset="0"/>
              </a:rPr>
              <a:t>to the relational model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 table for </a:t>
            </a:r>
            <a:r>
              <a:rPr lang="en-US" sz="2000" dirty="0" smtClean="0">
                <a:latin typeface="Arial" charset="0"/>
              </a:rPr>
              <a:t>each typed table</a:t>
            </a:r>
            <a:endParaRPr lang="en-US" sz="2000" dirty="0"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 column </a:t>
            </a:r>
            <a:r>
              <a:rPr lang="en-US" sz="2000" dirty="0" smtClean="0">
                <a:latin typeface="Arial" charset="0"/>
              </a:rPr>
              <a:t>for </a:t>
            </a:r>
            <a:r>
              <a:rPr lang="en-US" sz="2000" dirty="0">
                <a:latin typeface="Arial" charset="0"/>
              </a:rPr>
              <a:t>each attribute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for each reference …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…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8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BB5E7-FB5B-4E96-A487-FD5FE4386338}" type="slidenum">
              <a:rPr lang="it-IT"/>
              <a:pPr/>
              <a:t>37</a:t>
            </a:fld>
            <a:endParaRPr lang="it-IT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"An aggregation </a:t>
            </a:r>
            <a:r>
              <a:rPr lang="en-US" dirty="0" smtClean="0"/>
              <a:t>for </a:t>
            </a:r>
            <a:r>
              <a:rPr lang="en-US" dirty="0"/>
              <a:t>each abstract"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 dirty="0" err="1" smtClean="0"/>
              <a:t>SM_Aggregation</a:t>
            </a:r>
            <a:r>
              <a:rPr lang="en-US" sz="1800" dirty="0" smtClean="0"/>
              <a:t>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name)</a:t>
            </a:r>
          </a:p>
          <a:p>
            <a:pPr>
              <a:buFontTx/>
              <a:buNone/>
            </a:pPr>
            <a:r>
              <a:rPr lang="en-US" sz="1800" dirty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 err="1"/>
              <a:t>SM_Abstract</a:t>
            </a:r>
            <a:r>
              <a:rPr lang="en-US" sz="1800" dirty="0"/>
              <a:t> 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name ) ;</a:t>
            </a:r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B922-CB15-4C47-8909-47D44270CA8B}" type="slidenum">
              <a:rPr lang="it-IT"/>
              <a:pPr/>
              <a:t>38</a:t>
            </a:fld>
            <a:endParaRPr lang="it-IT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Datalog with OID invention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Datalog (informally):</a:t>
            </a:r>
          </a:p>
          <a:p>
            <a:pPr lvl="1"/>
            <a:r>
              <a:rPr lang="en-US" dirty="0"/>
              <a:t>a logic programming language with no function symbols and predicates that correspond to relations in a database</a:t>
            </a:r>
          </a:p>
          <a:p>
            <a:pPr lvl="1"/>
            <a:r>
              <a:rPr lang="en-US" dirty="0"/>
              <a:t>we use a non-positional notation</a:t>
            </a:r>
          </a:p>
          <a:p>
            <a:r>
              <a:rPr lang="en-US" dirty="0"/>
              <a:t>Datalog with OID invention:</a:t>
            </a:r>
          </a:p>
          <a:p>
            <a:pPr lvl="1"/>
            <a:r>
              <a:rPr lang="en-US" dirty="0"/>
              <a:t>an extension of Datalog that uses Skolem functions to generate new identifiers when needed</a:t>
            </a:r>
          </a:p>
          <a:p>
            <a:r>
              <a:rPr lang="en-US" dirty="0"/>
              <a:t>Skolem functions:</a:t>
            </a:r>
          </a:p>
          <a:p>
            <a:pPr lvl="1"/>
            <a:r>
              <a:rPr lang="en-US" dirty="0"/>
              <a:t>injective functions that generate "new" values (value that do not appear anywhere else); so different Skolem functions have disjoint ranges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D4BA-0DC1-4561-9975-88AF04CCE348}" type="slidenum">
              <a:rPr lang="it-IT"/>
              <a:pPr/>
              <a:t>39</a:t>
            </a:fld>
            <a:endParaRPr lang="it-IT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"An aggregation </a:t>
            </a:r>
            <a:r>
              <a:rPr lang="en-US" dirty="0" smtClean="0"/>
              <a:t>for </a:t>
            </a:r>
            <a:r>
              <a:rPr lang="en-US" dirty="0"/>
              <a:t>each abstract"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800" dirty="0" smtClean="0"/>
              <a:t>SM_Aggregation 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n)</a:t>
            </a:r>
          </a:p>
          <a:p>
            <a:pPr>
              <a:buFontTx/>
              <a:buNone/>
            </a:pPr>
            <a:r>
              <a:rPr lang="en-US" sz="1800" dirty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/>
              <a:t>SM_Abstract 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 ) ;</a:t>
            </a:r>
          </a:p>
        </p:txBody>
      </p:sp>
      <p:sp>
        <p:nvSpPr>
          <p:cNvPr id="583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the value for the attribute </a:t>
            </a:r>
            <a:r>
              <a:rPr lang="en-US" sz="1800" dirty="0">
                <a:solidFill>
                  <a:schemeClr val="accent2"/>
                </a:solidFill>
              </a:rPr>
              <a:t>Name</a:t>
            </a:r>
            <a:r>
              <a:rPr lang="en-US" sz="1800" dirty="0"/>
              <a:t> is copied (by using variable </a:t>
            </a:r>
            <a:r>
              <a:rPr lang="en-US" sz="1800" dirty="0">
                <a:solidFill>
                  <a:srgbClr val="0000CC"/>
                </a:solidFill>
              </a:rPr>
              <a:t>n</a:t>
            </a:r>
            <a:r>
              <a:rPr lang="en-US" sz="1800" dirty="0"/>
              <a:t>)</a:t>
            </a:r>
          </a:p>
          <a:p>
            <a:r>
              <a:rPr lang="en-US" sz="1800" dirty="0"/>
              <a:t>the value for </a:t>
            </a:r>
            <a:r>
              <a:rPr lang="en-US" sz="1800" dirty="0">
                <a:solidFill>
                  <a:srgbClr val="A50021"/>
                </a:solidFill>
              </a:rPr>
              <a:t>OID</a:t>
            </a:r>
            <a:r>
              <a:rPr lang="en-US" sz="1800" dirty="0"/>
              <a:t> is "invented": a new value for the function </a:t>
            </a:r>
            <a:r>
              <a:rPr lang="en-US" sz="1800" dirty="0">
                <a:solidFill>
                  <a:srgbClr val="009900"/>
                </a:solidFill>
              </a:rPr>
              <a:t>#aggregationOID_1(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  <a:r>
              <a:rPr lang="en-US" sz="1800" dirty="0">
                <a:solidFill>
                  <a:srgbClr val="009900"/>
                </a:solidFill>
              </a:rPr>
              <a:t>)</a:t>
            </a:r>
            <a:r>
              <a:rPr lang="en-US" sz="1800" dirty="0"/>
              <a:t> for each different value of 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  <a:r>
              <a:rPr lang="en-US" sz="1800" dirty="0"/>
              <a:t>, so a different value for each value of SM_Abstract</a:t>
            </a:r>
            <a:r>
              <a:rPr lang="en-US" sz="1800" b="1" dirty="0"/>
              <a:t>.</a:t>
            </a:r>
            <a:r>
              <a:rPr lang="en-US" sz="1800" dirty="0">
                <a:solidFill>
                  <a:srgbClr val="FF0066"/>
                </a:solidFill>
              </a:rPr>
              <a:t>OID</a:t>
            </a:r>
          </a:p>
          <a:p>
            <a:endParaRPr lang="en-US" sz="1800" dirty="0">
              <a:solidFill>
                <a:srgbClr val="FF0066"/>
              </a:solidFill>
            </a:endParaRPr>
          </a:p>
          <a:p>
            <a:r>
              <a:rPr lang="en-US" sz="1800" dirty="0"/>
              <a:t>Skolem functions are materialized in the dictionary: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epresent </a:t>
            </a:r>
            <a:r>
              <a:rPr lang="en-US" sz="1800" dirty="0"/>
              <a:t>the mapping</a:t>
            </a:r>
          </a:p>
          <a:p>
            <a:endParaRPr lang="it-IT" sz="1800" dirty="0"/>
          </a:p>
        </p:txBody>
      </p:sp>
      <p:sp>
        <p:nvSpPr>
          <p:cNvPr id="583685" name="Oval 5"/>
          <p:cNvSpPr>
            <a:spLocks noChangeArrowheads="1"/>
          </p:cNvSpPr>
          <p:nvPr/>
        </p:nvSpPr>
        <p:spPr bwMode="auto">
          <a:xfrm>
            <a:off x="1763713" y="3429000"/>
            <a:ext cx="3603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88" name="Oval 8"/>
          <p:cNvSpPr>
            <a:spLocks noChangeArrowheads="1"/>
          </p:cNvSpPr>
          <p:nvPr/>
        </p:nvSpPr>
        <p:spPr bwMode="auto">
          <a:xfrm>
            <a:off x="1835150" y="2060575"/>
            <a:ext cx="3603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583689" name="AutoShape 9"/>
          <p:cNvCxnSpPr>
            <a:cxnSpLocks noChangeShapeType="1"/>
            <a:stCxn id="583685" idx="0"/>
            <a:endCxn id="583688" idx="4"/>
          </p:cNvCxnSpPr>
          <p:nvPr/>
        </p:nvCxnSpPr>
        <p:spPr bwMode="auto">
          <a:xfrm flipV="1">
            <a:off x="1944688" y="2506663"/>
            <a:ext cx="71437" cy="908050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83690" name="Oval 10"/>
          <p:cNvSpPr>
            <a:spLocks noChangeArrowheads="1"/>
          </p:cNvSpPr>
          <p:nvPr/>
        </p:nvSpPr>
        <p:spPr bwMode="auto">
          <a:xfrm>
            <a:off x="1114425" y="1773238"/>
            <a:ext cx="577850" cy="360362"/>
          </a:xfrm>
          <a:prstGeom prst="ellipse">
            <a:avLst/>
          </a:prstGeom>
          <a:noFill/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1" name="Oval 11"/>
          <p:cNvSpPr>
            <a:spLocks noChangeArrowheads="1"/>
          </p:cNvSpPr>
          <p:nvPr/>
        </p:nvSpPr>
        <p:spPr bwMode="auto">
          <a:xfrm>
            <a:off x="1692275" y="1700213"/>
            <a:ext cx="2808288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2" name="Oval 12"/>
          <p:cNvSpPr>
            <a:spLocks noChangeArrowheads="1"/>
          </p:cNvSpPr>
          <p:nvPr/>
        </p:nvSpPr>
        <p:spPr bwMode="auto">
          <a:xfrm>
            <a:off x="1619250" y="3068638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83693" name="Oval 13"/>
          <p:cNvSpPr>
            <a:spLocks noChangeArrowheads="1"/>
          </p:cNvSpPr>
          <p:nvPr/>
        </p:nvSpPr>
        <p:spPr bwMode="auto">
          <a:xfrm>
            <a:off x="3708400" y="1773238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583694" name="AutoShape 14"/>
          <p:cNvCxnSpPr>
            <a:cxnSpLocks noChangeShapeType="1"/>
            <a:stCxn id="583692" idx="7"/>
            <a:endCxn id="583693" idx="3"/>
          </p:cNvCxnSpPr>
          <p:nvPr/>
        </p:nvCxnSpPr>
        <p:spPr bwMode="auto">
          <a:xfrm flipV="1">
            <a:off x="2111375" y="2155825"/>
            <a:ext cx="1681163" cy="962025"/>
          </a:xfrm>
          <a:prstGeom prst="straightConnector1">
            <a:avLst/>
          </a:prstGeom>
          <a:noFill/>
          <a:ln w="28575">
            <a:solidFill>
              <a:srgbClr val="FF0066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5" grpId="0" animBg="1"/>
      <p:bldP spid="583685" grpId="1" animBg="1"/>
      <p:bldP spid="583688" grpId="0" animBg="1"/>
      <p:bldP spid="583688" grpId="1" animBg="1"/>
      <p:bldP spid="583690" grpId="0" animBg="1"/>
      <p:bldP spid="583691" grpId="0" animBg="1"/>
      <p:bldP spid="583692" grpId="0" animBg="1"/>
      <p:bldP spid="583692" grpId="1" animBg="1"/>
      <p:bldP spid="583693" grpId="0" animBg="1"/>
      <p:bldP spid="58369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37BD-95C1-402D-9145-519F1A671959}" type="slidenum">
              <a:rPr lang="it-IT"/>
              <a:pPr/>
              <a:t>4</a:t>
            </a:fld>
            <a:endParaRPr lang="it-IT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and data translation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Schema translation:</a:t>
            </a:r>
          </a:p>
          <a:p>
            <a:pPr lvl="1"/>
            <a:r>
              <a:rPr lang="en-US" dirty="0"/>
              <a:t>given </a:t>
            </a:r>
            <a:endParaRPr lang="en-US" dirty="0" smtClean="0"/>
          </a:p>
          <a:p>
            <a:pPr lvl="2"/>
            <a:r>
              <a:rPr lang="en-US" dirty="0" smtClean="0"/>
              <a:t>schema </a:t>
            </a:r>
            <a:r>
              <a:rPr lang="en-US" dirty="0"/>
              <a:t>S1 in model M1 and </a:t>
            </a:r>
            <a:endParaRPr lang="en-US" dirty="0" smtClean="0"/>
          </a:p>
          <a:p>
            <a:pPr lvl="2"/>
            <a:r>
              <a:rPr lang="en-US" dirty="0" smtClean="0"/>
              <a:t>model </a:t>
            </a:r>
            <a:r>
              <a:rPr lang="en-US" dirty="0"/>
              <a:t>M2</a:t>
            </a:r>
          </a:p>
          <a:p>
            <a:pPr lvl="1"/>
            <a:r>
              <a:rPr lang="en-US" dirty="0"/>
              <a:t>find a schema S2 in M2 that “corresponds” to S1</a:t>
            </a:r>
          </a:p>
          <a:p>
            <a:r>
              <a:rPr lang="en-US" dirty="0"/>
              <a:t>Schema and data translation:</a:t>
            </a:r>
          </a:p>
          <a:p>
            <a:pPr lvl="1"/>
            <a:r>
              <a:rPr lang="en-US" dirty="0"/>
              <a:t>given also a database D1 for S1</a:t>
            </a:r>
          </a:p>
          <a:p>
            <a:pPr lvl="1"/>
            <a:r>
              <a:rPr lang="en-US" dirty="0"/>
              <a:t>find also a database D2 for S2 that “contains the same data” </a:t>
            </a:r>
            <a:r>
              <a:rPr lang="en-US" dirty="0" smtClean="0"/>
              <a:t>as </a:t>
            </a:r>
            <a:r>
              <a:rPr lang="en-US" dirty="0"/>
              <a:t>D1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5D10-E27D-4733-BD56-7BFEDE7BC025}" type="slidenum">
              <a:rPr lang="it-IT"/>
              <a:pPr/>
              <a:t>40</a:t>
            </a:fld>
            <a:endParaRPr lang="it-IT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 </a:t>
            </a:r>
            <a:r>
              <a:rPr lang="en-US" dirty="0" smtClean="0"/>
              <a:t>lexical component of </a:t>
            </a:r>
            <a:r>
              <a:rPr lang="en-US" dirty="0"/>
              <a:t>the aggregation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each attribute of abstract"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537075" cy="47529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t-IT" sz="1600" dirty="0" err="1" smtClean="0"/>
              <a:t>Lexical</a:t>
            </a:r>
            <a:r>
              <a:rPr lang="it-IT" sz="1600" dirty="0" smtClean="0"/>
              <a:t> (</a:t>
            </a:r>
          </a:p>
          <a:p>
            <a:pPr lvl="1">
              <a:buNone/>
            </a:pPr>
            <a:r>
              <a:rPr lang="it-IT" sz="1600" dirty="0" smtClean="0"/>
              <a:t>OID: SK4(</a:t>
            </a:r>
            <a:r>
              <a:rPr lang="it-IT" sz="1600" dirty="0" err="1" smtClean="0"/>
              <a:t>oid</a:t>
            </a:r>
            <a:r>
              <a:rPr lang="it-IT" sz="1600" dirty="0" smtClean="0"/>
              <a:t>, </a:t>
            </a:r>
            <a:r>
              <a:rPr lang="it-IT" sz="1600" dirty="0" err="1" smtClean="0"/>
              <a:t>lexOID</a:t>
            </a:r>
            <a:r>
              <a:rPr lang="it-IT" sz="1600" dirty="0" smtClean="0"/>
              <a:t>),</a:t>
            </a:r>
          </a:p>
          <a:p>
            <a:pPr lvl="1">
              <a:buNone/>
            </a:pPr>
            <a:r>
              <a:rPr lang="it-IT" sz="1600" dirty="0" err="1" smtClean="0"/>
              <a:t>Name</a:t>
            </a:r>
            <a:r>
              <a:rPr lang="it-IT" sz="1600" dirty="0" smtClean="0"/>
              <a:t>: </a:t>
            </a:r>
            <a:r>
              <a:rPr lang="it-IT" sz="1600" dirty="0" err="1" smtClean="0"/>
              <a:t>lexName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IsIdenfier</a:t>
            </a:r>
            <a:r>
              <a:rPr lang="it-IT" sz="1600" dirty="0" smtClean="0"/>
              <a:t>: false,</a:t>
            </a:r>
          </a:p>
          <a:p>
            <a:pPr lvl="1">
              <a:buNone/>
            </a:pPr>
            <a:r>
              <a:rPr lang="it-IT" sz="1600" dirty="0" err="1" smtClean="0"/>
              <a:t>Type</a:t>
            </a:r>
            <a:r>
              <a:rPr lang="it-IT" sz="1600" dirty="0" smtClean="0"/>
              <a:t>: </a:t>
            </a:r>
            <a:r>
              <a:rPr lang="it-IT" sz="1600" dirty="0" err="1" smtClean="0"/>
              <a:t>type</a:t>
            </a:r>
            <a:endParaRPr lang="it-IT" sz="1600" dirty="0" smtClean="0"/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 SK0(</a:t>
            </a:r>
            <a:r>
              <a:rPr lang="it-IT" sz="1600" dirty="0" err="1" smtClean="0"/>
              <a:t>absOID</a:t>
            </a:r>
            <a:r>
              <a:rPr lang="it-IT" sz="1600" dirty="0" smtClean="0"/>
              <a:t>)</a:t>
            </a:r>
          </a:p>
          <a:p>
            <a:pPr>
              <a:buNone/>
            </a:pPr>
            <a:r>
              <a:rPr lang="it-IT" sz="1600" dirty="0" smtClean="0"/>
              <a:t>) &lt;-</a:t>
            </a:r>
          </a:p>
          <a:p>
            <a:pPr>
              <a:buNone/>
            </a:pPr>
            <a:r>
              <a:rPr lang="it-IT" sz="1600" dirty="0" err="1" smtClean="0"/>
              <a:t>Lexical</a:t>
            </a:r>
            <a:r>
              <a:rPr lang="it-IT" sz="1600" dirty="0" smtClean="0"/>
              <a:t> ( </a:t>
            </a:r>
          </a:p>
          <a:p>
            <a:pPr lvl="1">
              <a:buNone/>
            </a:pPr>
            <a:r>
              <a:rPr lang="it-IT" sz="1600" dirty="0" smtClean="0"/>
              <a:t>OID: </a:t>
            </a:r>
            <a:r>
              <a:rPr lang="it-IT" sz="1600" dirty="0" err="1" smtClean="0"/>
              <a:t>lexOID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Name</a:t>
            </a:r>
            <a:r>
              <a:rPr lang="it-IT" sz="1600" dirty="0" smtClean="0"/>
              <a:t>: </a:t>
            </a:r>
            <a:r>
              <a:rPr lang="it-IT" sz="1600" dirty="0" err="1" smtClean="0"/>
              <a:t>lexName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 </a:t>
            </a:r>
            <a:r>
              <a:rPr lang="it-IT" sz="1600" dirty="0" err="1" smtClean="0"/>
              <a:t>absToOID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IsIdentifier</a:t>
            </a:r>
            <a:r>
              <a:rPr lang="it-IT" sz="1600" dirty="0" smtClean="0"/>
              <a:t>: </a:t>
            </a:r>
            <a:r>
              <a:rPr lang="it-IT" sz="1600" dirty="0" err="1" smtClean="0"/>
              <a:t>true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Type</a:t>
            </a:r>
            <a:r>
              <a:rPr lang="it-IT" sz="1600" dirty="0" smtClean="0"/>
              <a:t>: </a:t>
            </a:r>
            <a:r>
              <a:rPr lang="it-IT" sz="1600" dirty="0" err="1" smtClean="0"/>
              <a:t>type</a:t>
            </a:r>
            <a:r>
              <a:rPr lang="it-IT" sz="1600" dirty="0" smtClean="0"/>
              <a:t>),</a:t>
            </a:r>
          </a:p>
          <a:p>
            <a:pPr>
              <a:buNone/>
            </a:pPr>
            <a:r>
              <a:rPr lang="it-IT" sz="1600" dirty="0" err="1" smtClean="0"/>
              <a:t>AbstractAttribute</a:t>
            </a:r>
            <a:r>
              <a:rPr lang="it-IT" sz="1600" dirty="0" smtClean="0"/>
              <a:t> (   OID: </a:t>
            </a:r>
            <a:r>
              <a:rPr lang="it-IT" sz="1600" dirty="0" err="1" smtClean="0"/>
              <a:t>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AbstractOID</a:t>
            </a:r>
            <a:r>
              <a:rPr lang="it-IT" sz="1600" dirty="0" smtClean="0"/>
              <a:t>:</a:t>
            </a:r>
            <a:r>
              <a:rPr lang="it-IT" sz="1600" dirty="0" err="1" smtClean="0"/>
              <a:t>absOID</a:t>
            </a:r>
            <a:r>
              <a:rPr lang="it-IT" sz="1600" dirty="0" smtClean="0"/>
              <a:t>,</a:t>
            </a:r>
          </a:p>
          <a:p>
            <a:pPr lvl="1">
              <a:buNone/>
            </a:pPr>
            <a:r>
              <a:rPr lang="it-IT" sz="1600" dirty="0" err="1" smtClean="0"/>
              <a:t>abstractToOID</a:t>
            </a:r>
            <a:r>
              <a:rPr lang="it-IT" sz="1600" dirty="0" smtClean="0"/>
              <a:t>: </a:t>
            </a:r>
            <a:r>
              <a:rPr lang="it-IT" sz="1600" dirty="0" err="1" smtClean="0"/>
              <a:t>absToOID</a:t>
            </a:r>
            <a:r>
              <a:rPr lang="it-IT" sz="1600" dirty="0" smtClean="0"/>
              <a:t>)</a:t>
            </a:r>
          </a:p>
          <a:p>
            <a:pPr defTabSz="622300">
              <a:lnSpc>
                <a:spcPct val="90000"/>
              </a:lnSpc>
              <a:buFontTx/>
              <a:buNone/>
            </a:pPr>
            <a:endParaRPr lang="en-US" sz="1600" dirty="0"/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412875"/>
            <a:ext cx="3559175" cy="4495800"/>
          </a:xfrm>
        </p:spPr>
        <p:txBody>
          <a:bodyPr/>
          <a:lstStyle/>
          <a:p>
            <a:r>
              <a:rPr lang="en-US" sz="1800" dirty="0" err="1"/>
              <a:t>Skolem</a:t>
            </a:r>
            <a:r>
              <a:rPr lang="en-US" sz="1800" dirty="0"/>
              <a:t> functions</a:t>
            </a:r>
          </a:p>
          <a:p>
            <a:pPr lvl="1"/>
            <a:r>
              <a:rPr lang="en-US" sz="1800" dirty="0"/>
              <a:t>are functions</a:t>
            </a:r>
          </a:p>
          <a:p>
            <a:pPr lvl="1"/>
            <a:r>
              <a:rPr lang="en-US" sz="1800" dirty="0"/>
              <a:t>are injective</a:t>
            </a:r>
          </a:p>
          <a:p>
            <a:pPr lvl="1"/>
            <a:r>
              <a:rPr lang="en-US" sz="1800" dirty="0"/>
              <a:t>have disjoint ranges</a:t>
            </a:r>
            <a:endParaRPr lang="it-IT" sz="1800" dirty="0"/>
          </a:p>
          <a:p>
            <a:r>
              <a:rPr lang="en-US" sz="1800" dirty="0">
                <a:solidFill>
                  <a:schemeClr val="accent2"/>
                </a:solidFill>
              </a:rPr>
              <a:t>the first function "generates" a new value</a:t>
            </a:r>
          </a:p>
          <a:p>
            <a:r>
              <a:rPr lang="en-US" sz="1800" dirty="0">
                <a:solidFill>
                  <a:srgbClr val="009900"/>
                </a:solidFill>
              </a:rPr>
              <a:t>the second "reuses" the value generated by </a:t>
            </a:r>
            <a:r>
              <a:rPr lang="en-US" sz="1800" dirty="0" smtClean="0">
                <a:solidFill>
                  <a:srgbClr val="009900"/>
                </a:solidFill>
              </a:rPr>
              <a:t>the </a:t>
            </a:r>
            <a:r>
              <a:rPr lang="en-US" sz="1800" dirty="0" err="1" smtClean="0">
                <a:solidFill>
                  <a:srgbClr val="009900"/>
                </a:solidFill>
              </a:rPr>
              <a:t>AbstractAttribute</a:t>
            </a:r>
            <a:r>
              <a:rPr lang="en-US" sz="1800" dirty="0" smtClean="0">
                <a:solidFill>
                  <a:srgbClr val="009900"/>
                </a:solidFill>
              </a:rPr>
              <a:t> creation rule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381959" name="Oval 7"/>
          <p:cNvSpPr>
            <a:spLocks noChangeArrowheads="1"/>
          </p:cNvSpPr>
          <p:nvPr/>
        </p:nvSpPr>
        <p:spPr bwMode="auto">
          <a:xfrm>
            <a:off x="1357290" y="3786190"/>
            <a:ext cx="792162" cy="288924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0" name="Oval 8"/>
          <p:cNvSpPr>
            <a:spLocks noChangeArrowheads="1"/>
          </p:cNvSpPr>
          <p:nvPr/>
        </p:nvSpPr>
        <p:spPr bwMode="auto">
          <a:xfrm>
            <a:off x="1785918" y="1643050"/>
            <a:ext cx="1292228" cy="428628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81961" name="AutoShape 9"/>
          <p:cNvCxnSpPr>
            <a:cxnSpLocks noChangeShapeType="1"/>
            <a:stCxn id="381959" idx="0"/>
            <a:endCxn id="381960" idx="4"/>
          </p:cNvCxnSpPr>
          <p:nvPr/>
        </p:nvCxnSpPr>
        <p:spPr bwMode="auto">
          <a:xfrm rot="5400000" flipH="1" flipV="1">
            <a:off x="1235445" y="2589604"/>
            <a:ext cx="1714512" cy="678661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81964" name="Oval 12"/>
          <p:cNvSpPr>
            <a:spLocks noChangeArrowheads="1"/>
          </p:cNvSpPr>
          <p:nvPr/>
        </p:nvSpPr>
        <p:spPr bwMode="auto">
          <a:xfrm>
            <a:off x="2071671" y="5500703"/>
            <a:ext cx="857256" cy="357190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1965" name="Oval 13"/>
          <p:cNvSpPr>
            <a:spLocks noChangeArrowheads="1"/>
          </p:cNvSpPr>
          <p:nvPr/>
        </p:nvSpPr>
        <p:spPr bwMode="auto">
          <a:xfrm>
            <a:off x="2571736" y="2857497"/>
            <a:ext cx="795337" cy="357190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81966" name="AutoShape 14"/>
          <p:cNvCxnSpPr>
            <a:cxnSpLocks noChangeShapeType="1"/>
            <a:endCxn id="381965" idx="3"/>
          </p:cNvCxnSpPr>
          <p:nvPr/>
        </p:nvCxnSpPr>
        <p:spPr bwMode="auto">
          <a:xfrm rot="5400000" flipH="1" flipV="1">
            <a:off x="1246495" y="4130431"/>
            <a:ext cx="2409767" cy="473663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 rot="16200000" flipV="1">
            <a:off x="1193383" y="3521470"/>
            <a:ext cx="3250431" cy="350848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643174" y="5286388"/>
            <a:ext cx="642942" cy="214314"/>
          </a:xfrm>
          <a:prstGeom prst="ellipse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9" grpId="0" animBg="1"/>
      <p:bldP spid="381960" grpId="0" animBg="1"/>
      <p:bldP spid="381964" grpId="0" animBg="1"/>
      <p:bldP spid="381965" grpId="0" animBg="1"/>
      <p:bldP spid="2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metamodel</a:t>
            </a:r>
            <a:r>
              <a:rPr lang="it-IT" dirty="0" smtClean="0"/>
              <a:t> and the "</a:t>
            </a:r>
            <a:r>
              <a:rPr lang="it-IT" dirty="0" err="1" smtClean="0"/>
              <a:t>supermodel</a:t>
            </a:r>
            <a:r>
              <a:rPr lang="it-IT" dirty="0" smtClean="0"/>
              <a:t>"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/>
              <a:t>Translations</a:t>
            </a:r>
            <a:r>
              <a:rPr lang="it-IT" dirty="0"/>
              <a:t>, a </a:t>
            </a:r>
            <a:r>
              <a:rPr lang="it-IT" dirty="0" err="1"/>
              <a:t>stepwise</a:t>
            </a:r>
            <a:r>
              <a:rPr lang="it-IT" dirty="0"/>
              <a:t> </a:t>
            </a:r>
            <a:r>
              <a:rPr lang="it-IT" dirty="0" err="1"/>
              <a:t>technique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MIDST: the </a:t>
            </a:r>
            <a:r>
              <a:rPr lang="it-IT" dirty="0" err="1"/>
              <a:t>dictionary</a:t>
            </a:r>
            <a:r>
              <a:rPr lang="it-IT" dirty="0"/>
              <a:t> and the </a:t>
            </a:r>
            <a:r>
              <a:rPr lang="it-IT" dirty="0" err="1"/>
              <a:t>translation</a:t>
            </a:r>
            <a:r>
              <a:rPr lang="it-IT" dirty="0"/>
              <a:t> </a:t>
            </a:r>
            <a:r>
              <a:rPr lang="it-IT" dirty="0" err="1"/>
              <a:t>rules</a:t>
            </a:r>
            <a:endParaRPr lang="it-IT" dirty="0"/>
          </a:p>
          <a:p>
            <a:r>
              <a:rPr lang="it-IT" b="1" dirty="0" smtClean="0"/>
              <a:t>How to </a:t>
            </a:r>
            <a:r>
              <a:rPr lang="it-IT" b="1" dirty="0" err="1" smtClean="0"/>
              <a:t>choose</a:t>
            </a:r>
            <a:r>
              <a:rPr lang="it-IT" b="1" dirty="0" smtClean="0"/>
              <a:t> </a:t>
            </a:r>
            <a:r>
              <a:rPr lang="it-IT" b="1" dirty="0" err="1" smtClean="0"/>
              <a:t>rules</a:t>
            </a:r>
            <a:r>
              <a:rPr lang="it-IT" b="1" dirty="0" smtClean="0"/>
              <a:t>: a </a:t>
            </a:r>
            <a:r>
              <a:rPr lang="it-IT" b="1" dirty="0" err="1" smtClean="0"/>
              <a:t>signature</a:t>
            </a:r>
            <a:r>
              <a:rPr lang="it-IT" b="1" dirty="0" err="1"/>
              <a:t>-</a:t>
            </a:r>
            <a:r>
              <a:rPr lang="it-IT" b="1" dirty="0" err="1" smtClean="0"/>
              <a:t>based</a:t>
            </a:r>
            <a:r>
              <a:rPr lang="it-IT" b="1" dirty="0" smtClean="0"/>
              <a:t> </a:t>
            </a:r>
            <a:r>
              <a:rPr lang="it-IT" b="1" dirty="0" err="1" smtClean="0"/>
              <a:t>approach</a:t>
            </a:r>
            <a:endParaRPr lang="it-IT" b="1" dirty="0" smtClean="0"/>
          </a:p>
          <a:p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data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off-line and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-time management</a:t>
            </a:r>
          </a:p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work: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NoSQL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2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,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choose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Models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described</a:t>
            </a:r>
            <a:r>
              <a:rPr lang="it-IT" dirty="0" smtClean="0"/>
              <a:t> in a compact way </a:t>
            </a:r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 and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(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propositions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rules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"</a:t>
            </a:r>
            <a:r>
              <a:rPr lang="it-IT" dirty="0" err="1" smtClean="0"/>
              <a:t>summarized</a:t>
            </a:r>
            <a:r>
              <a:rPr lang="it-IT" dirty="0" smtClean="0"/>
              <a:t>"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"</a:t>
            </a:r>
            <a:r>
              <a:rPr lang="it-IT" dirty="0" err="1" smtClean="0"/>
              <a:t>signatures</a:t>
            </a:r>
            <a:r>
              <a:rPr lang="it-IT" dirty="0" smtClean="0"/>
              <a:t>"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describe</a:t>
            </a:r>
            <a:r>
              <a:rPr lang="it-IT" dirty="0" smtClean="0"/>
              <a:t> the </a:t>
            </a:r>
            <a:r>
              <a:rPr lang="it-IT" dirty="0" err="1" smtClean="0"/>
              <a:t>involved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 and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transformed</a:t>
            </a:r>
            <a:r>
              <a:rPr lang="it-IT" dirty="0" smtClean="0"/>
              <a:t> (in </a:t>
            </a:r>
            <a:r>
              <a:rPr lang="it-IT" dirty="0" err="1" smtClean="0"/>
              <a:t>terms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FA3A-F17A-4AF6-9F2B-ECC5EF9C7982}" type="slidenum">
              <a:rPr lang="it-IT"/>
              <a:pPr/>
              <a:t>43</a:t>
            </a:fld>
            <a:endParaRPr lang="it-IT"/>
          </a:p>
        </p:txBody>
      </p:sp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Model Signatures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Rel</a:t>
            </a:r>
            <a:r>
              <a:rPr lang="en-GB" i="1" dirty="0">
                <a:latin typeface="Century Schoolbook" pitchFamily="18" charset="0"/>
              </a:rPr>
              <a:t> = {T(true), C(true)} 	</a:t>
            </a:r>
            <a:r>
              <a:rPr lang="en-GB" dirty="0"/>
              <a:t>relational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RelNoN</a:t>
            </a:r>
            <a:r>
              <a:rPr lang="en-GB" i="1" dirty="0">
                <a:latin typeface="Century Schoolbook" pitchFamily="18" charset="0"/>
              </a:rPr>
              <a:t> = {T(true), C(¬N)}	</a:t>
            </a:r>
            <a:r>
              <a:rPr lang="en-GB" dirty="0"/>
              <a:t>relational with no nulls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</a:t>
            </a:r>
            <a:r>
              <a:rPr lang="en-GB" i="1" dirty="0">
                <a:latin typeface="Century Schoolbook" pitchFamily="18" charset="0"/>
              </a:rPr>
              <a:t> = {E(true), A(true), R(true), A-R(true)} </a:t>
            </a:r>
            <a:r>
              <a:rPr lang="en-GB" dirty="0"/>
              <a:t>ER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ERsimple</a:t>
            </a:r>
            <a:r>
              <a:rPr lang="en-GB" i="1" dirty="0">
                <a:latin typeface="Century Schoolbook" pitchFamily="18" charset="0"/>
              </a:rPr>
              <a:t> = {E(true), A(¬N), R(true)} </a:t>
            </a:r>
          </a:p>
          <a:p>
            <a:r>
              <a:rPr lang="en-GB" i="1" dirty="0">
                <a:latin typeface="Century Schoolbook" pitchFamily="18" charset="0"/>
              </a:rPr>
              <a:t>M</a:t>
            </a:r>
            <a:r>
              <a:rPr lang="en-GB" i="1" baseline="-25000" dirty="0">
                <a:latin typeface="Century Schoolbook" pitchFamily="18" charset="0"/>
              </a:rPr>
              <a:t>ERnoM2N</a:t>
            </a:r>
            <a:r>
              <a:rPr lang="en-GB" i="1" dirty="0">
                <a:latin typeface="Century Schoolbook" pitchFamily="18" charset="0"/>
              </a:rPr>
              <a:t> = {E(true), A(true), R(F</a:t>
            </a:r>
            <a:r>
              <a:rPr lang="en-GB" i="1" baseline="-25000" dirty="0">
                <a:latin typeface="Century Schoolbook" pitchFamily="18" charset="0"/>
              </a:rPr>
              <a:t>1</a:t>
            </a:r>
            <a:r>
              <a:rPr lang="en-GB" i="1" dirty="0">
                <a:latin typeface="Century Schoolbook" pitchFamily="18" charset="0"/>
              </a:rPr>
              <a:t> </a:t>
            </a:r>
            <a:r>
              <a:rPr lang="en-GB" i="1" dirty="0">
                <a:latin typeface="Century Schoolbook" pitchFamily="18" charset="0"/>
                <a:sym typeface="Symbol" pitchFamily="18" charset="2"/>
              </a:rPr>
              <a:t> F</a:t>
            </a:r>
            <a:r>
              <a:rPr lang="en-GB" i="1" baseline="-25000" dirty="0">
                <a:latin typeface="Century Schoolbook" pitchFamily="18" charset="0"/>
                <a:sym typeface="Symbol" pitchFamily="18" charset="2"/>
              </a:rPr>
              <a:t>2</a:t>
            </a:r>
            <a:r>
              <a:rPr lang="en-GB" i="1" dirty="0">
                <a:latin typeface="Century Schoolbook" pitchFamily="18" charset="0"/>
              </a:rPr>
              <a:t>), A-R(true)}</a:t>
            </a:r>
          </a:p>
          <a:p>
            <a:endParaRPr lang="en-GB" i="1" dirty="0">
              <a:latin typeface="Century Schoolbook" pitchFamily="18" charset="0"/>
            </a:endParaRPr>
          </a:p>
          <a:p>
            <a:r>
              <a:rPr lang="en-GB" i="1" dirty="0">
                <a:latin typeface="Century Schoolbook" pitchFamily="18" charset="0"/>
              </a:rPr>
              <a:t>T	</a:t>
            </a:r>
            <a:r>
              <a:rPr lang="en-GB" dirty="0"/>
              <a:t>table</a:t>
            </a:r>
          </a:p>
          <a:p>
            <a:r>
              <a:rPr lang="en-GB" i="1" dirty="0">
                <a:latin typeface="Century Schoolbook" pitchFamily="18" charset="0"/>
              </a:rPr>
              <a:t>C	</a:t>
            </a:r>
            <a:r>
              <a:rPr lang="en-GB" dirty="0"/>
              <a:t>column; </a:t>
            </a:r>
            <a:r>
              <a:rPr lang="en-GB" i="1" dirty="0">
                <a:latin typeface="Century Schoolbook" pitchFamily="18" charset="0"/>
              </a:rPr>
              <a:t>¬N: </a:t>
            </a:r>
            <a:r>
              <a:rPr lang="en-GB" dirty="0"/>
              <a:t>no null values allowed</a:t>
            </a:r>
          </a:p>
          <a:p>
            <a:r>
              <a:rPr lang="en-GB" i="1" dirty="0">
                <a:latin typeface="Century Schoolbook" pitchFamily="18" charset="0"/>
              </a:rPr>
              <a:t>E	</a:t>
            </a:r>
            <a:r>
              <a:rPr lang="en-GB" dirty="0"/>
              <a:t>entity</a:t>
            </a:r>
          </a:p>
          <a:p>
            <a:r>
              <a:rPr lang="en-GB" i="1" dirty="0">
                <a:latin typeface="Century Schoolbook" pitchFamily="18" charset="0"/>
              </a:rPr>
              <a:t>R 	</a:t>
            </a:r>
            <a:r>
              <a:rPr lang="en-GB" dirty="0"/>
              <a:t>relationship</a:t>
            </a:r>
            <a:r>
              <a:rPr lang="en-GB" dirty="0">
                <a:latin typeface="Century Schoolbook" pitchFamily="18" charset="0"/>
              </a:rPr>
              <a:t>; </a:t>
            </a:r>
            <a:r>
              <a:rPr lang="en-GB" i="1" dirty="0">
                <a:latin typeface="Century Schoolbook" pitchFamily="18" charset="0"/>
              </a:rPr>
              <a:t>F</a:t>
            </a:r>
            <a:r>
              <a:rPr lang="en-GB" i="1" baseline="-25000" dirty="0">
                <a:latin typeface="Century Schoolbook" pitchFamily="18" charset="0"/>
              </a:rPr>
              <a:t>1</a:t>
            </a:r>
            <a:r>
              <a:rPr lang="en-GB" i="1" dirty="0">
                <a:latin typeface="Century Schoolbook" pitchFamily="18" charset="0"/>
              </a:rPr>
              <a:t> </a:t>
            </a:r>
            <a:r>
              <a:rPr lang="en-GB" i="1" dirty="0">
                <a:latin typeface="Century Schoolbook" pitchFamily="18" charset="0"/>
                <a:sym typeface="Symbol" pitchFamily="18" charset="2"/>
              </a:rPr>
              <a:t> F</a:t>
            </a:r>
            <a:r>
              <a:rPr lang="en-GB" i="1" baseline="-25000" dirty="0">
                <a:latin typeface="Century Schoolbook" pitchFamily="18" charset="0"/>
                <a:sym typeface="Symbol" pitchFamily="18" charset="2"/>
              </a:rPr>
              <a:t>2 </a:t>
            </a:r>
            <a:r>
              <a:rPr lang="en-GB" dirty="0">
                <a:sym typeface="Symbol" pitchFamily="18" charset="2"/>
              </a:rPr>
              <a:t>: no many-to-many</a:t>
            </a:r>
            <a:endParaRPr lang="en-GB" dirty="0"/>
          </a:p>
          <a:p>
            <a:r>
              <a:rPr lang="en-GB" i="1" dirty="0">
                <a:latin typeface="Century Schoolbook" pitchFamily="18" charset="0"/>
              </a:rPr>
              <a:t>A	</a:t>
            </a:r>
            <a:r>
              <a:rPr lang="en-GB" dirty="0"/>
              <a:t>attribute</a:t>
            </a:r>
          </a:p>
          <a:p>
            <a:r>
              <a:rPr lang="en-GB" i="1" dirty="0">
                <a:latin typeface="Century Schoolbook" pitchFamily="18" charset="0"/>
              </a:rPr>
              <a:t>A-R	</a:t>
            </a:r>
            <a:r>
              <a:rPr lang="en-GB" dirty="0"/>
              <a:t>attribute of relationship</a:t>
            </a:r>
          </a:p>
        </p:txBody>
      </p:sp>
      <p:sp>
        <p:nvSpPr>
          <p:cNvPr id="884740" name="Oval 4"/>
          <p:cNvSpPr>
            <a:spLocks noChangeArrowheads="1"/>
          </p:cNvSpPr>
          <p:nvPr/>
        </p:nvSpPr>
        <p:spPr bwMode="auto">
          <a:xfrm>
            <a:off x="2700338" y="3929066"/>
            <a:ext cx="3586174" cy="571504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1" name="Oval 5"/>
          <p:cNvSpPr>
            <a:spLocks noChangeArrowheads="1"/>
          </p:cNvSpPr>
          <p:nvPr/>
        </p:nvSpPr>
        <p:spPr bwMode="auto">
          <a:xfrm>
            <a:off x="3563938" y="1844675"/>
            <a:ext cx="576262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2" name="Oval 6"/>
          <p:cNvSpPr>
            <a:spLocks noChangeArrowheads="1"/>
          </p:cNvSpPr>
          <p:nvPr/>
        </p:nvSpPr>
        <p:spPr bwMode="auto">
          <a:xfrm flipV="1">
            <a:off x="3059113" y="4643446"/>
            <a:ext cx="3298837" cy="585778"/>
          </a:xfrm>
          <a:prstGeom prst="ellips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84743" name="Oval 7"/>
          <p:cNvSpPr>
            <a:spLocks noChangeArrowheads="1"/>
          </p:cNvSpPr>
          <p:nvPr/>
        </p:nvSpPr>
        <p:spPr bwMode="auto">
          <a:xfrm flipV="1">
            <a:off x="4716463" y="2852738"/>
            <a:ext cx="1150937" cy="504825"/>
          </a:xfrm>
          <a:prstGeom prst="ellipse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8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40" grpId="0" animBg="1"/>
      <p:bldP spid="884741" grpId="1" animBg="1"/>
      <p:bldP spid="884742" grpId="0" animBg="1"/>
      <p:bldP spid="88474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93DCEE53-1DBA-4A14-B228-94B684C1E6FE}" type="slidenum">
              <a:rPr lang="it-IT">
                <a:latin typeface="Trebuchet MS" pitchFamily="34" charset="0"/>
              </a:rPr>
              <a:pPr/>
              <a:t>44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  <a:p>
            <a:pPr lvl="1"/>
            <a:r>
              <a:rPr lang="en-US"/>
              <a:t>Body - B</a:t>
            </a:r>
          </a:p>
          <a:p>
            <a:pPr lvl="2"/>
            <a:r>
              <a:rPr lang="en-US"/>
              <a:t>List of signatures of body constructs</a:t>
            </a:r>
          </a:p>
          <a:p>
            <a:pPr lvl="2"/>
            <a:r>
              <a:rPr lang="en-US"/>
              <a:t>Applicability of the rule</a:t>
            </a:r>
          </a:p>
          <a:p>
            <a:pPr lvl="1"/>
            <a:r>
              <a:rPr lang="en-US"/>
              <a:t>Head - H</a:t>
            </a:r>
          </a:p>
          <a:p>
            <a:pPr lvl="2"/>
            <a:r>
              <a:rPr lang="en-US"/>
              <a:t>Signature of the atom in the head</a:t>
            </a:r>
          </a:p>
          <a:p>
            <a:pPr lvl="2"/>
            <a:r>
              <a:rPr lang="en-US"/>
              <a:t>Sure conditions of the result of the application of the rule</a:t>
            </a:r>
          </a:p>
          <a:p>
            <a:pPr lvl="1"/>
            <a:r>
              <a:rPr lang="en-US"/>
              <a:t>MAP</a:t>
            </a:r>
          </a:p>
          <a:p>
            <a:pPr lvl="2"/>
            <a:r>
              <a:rPr lang="en-US"/>
              <a:t>Mapping between properties of body constructs and properties of the head construct</a:t>
            </a:r>
          </a:p>
          <a:p>
            <a:pPr lvl="2"/>
            <a:r>
              <a:rPr lang="en-US"/>
              <a:t>Transfer of values from the body to the head of the 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08A91F6A-6DA7-4C70-BD17-22B2AF2D89D8}" type="slidenum">
              <a:rPr lang="it-IT">
                <a:latin typeface="Trebuchet MS" pitchFamily="34" charset="0"/>
              </a:rPr>
              <a:pPr/>
              <a:t>45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isOpt2: isOpt,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Relationship (OID:,rOid, Name: rN,</a:t>
            </a:r>
            <a:br>
              <a:rPr lang="en-US" dirty="0"/>
            </a:br>
            <a:r>
              <a:rPr lang="en-US" dirty="0"/>
              <a:t>	isOpt1: isOpt,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8499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157788"/>
            <a:ext cx="383698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8F63A5EF-C641-45E6-A60C-A9FC03126D2B}" type="slidenum">
              <a:rPr lang="it-IT">
                <a:latin typeface="Trebuchet MS" pitchFamily="34" charset="0"/>
              </a:rPr>
              <a:pPr/>
              <a:t>46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Body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isOpt2: isOpt,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(OID:,rOid, Name: rN,</a:t>
            </a:r>
            <a:br>
              <a:rPr lang="en-US" dirty="0"/>
            </a:br>
            <a:r>
              <a:rPr lang="en-US" dirty="0"/>
              <a:t>	isOpt1: isOpt, </a:t>
            </a:r>
            <a:r>
              <a:rPr lang="en-US" dirty="0">
                <a:solidFill>
                  <a:srgbClr val="0066FF"/>
                </a:solidFill>
              </a:rPr>
              <a:t>isFunct1: false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isFunct2: false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>
                <a:solidFill>
                  <a:srgbClr val="0066FF"/>
                </a:solidFill>
              </a:rPr>
              <a:t>Entity</a:t>
            </a:r>
            <a:r>
              <a:rPr lang="en-US" dirty="0"/>
              <a:t> (OID: eOid, Name:eN)</a:t>
            </a:r>
          </a:p>
        </p:txBody>
      </p:sp>
      <p:pic>
        <p:nvPicPr>
          <p:cNvPr id="8909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526088"/>
            <a:ext cx="38227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E2EB87C9-908A-48D4-AAFE-B1CF23B8CB46}" type="slidenum">
              <a:rPr lang="it-IT">
                <a:latin typeface="Trebuchet MS" pitchFamily="34" charset="0"/>
              </a:rPr>
              <a:pPr/>
              <a:t>47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Head</a:t>
            </a:r>
          </a:p>
          <a:p>
            <a:pPr lvl="2"/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(OID:#relationship_1(eOid,rOid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isOpt1: false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isFunct1: true</a:t>
            </a:r>
            <a:r>
              <a:rPr lang="en-US" dirty="0"/>
              <a:t>, </a:t>
            </a:r>
            <a:r>
              <a:rPr lang="en-US" dirty="0">
                <a:solidFill>
                  <a:srgbClr val="0066FF"/>
                </a:solidFill>
              </a:rPr>
              <a:t>isIdent: true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isOpt2: isOpt, </a:t>
            </a:r>
            <a:r>
              <a:rPr lang="en-US" dirty="0">
                <a:solidFill>
                  <a:srgbClr val="0066FF"/>
                </a:solidFill>
              </a:rPr>
              <a:t>isFunct2: false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/>
              <a:t>Relationship (OID:,rOid, Name: rN,</a:t>
            </a:r>
            <a:br>
              <a:rPr lang="en-US" dirty="0"/>
            </a:br>
            <a:r>
              <a:rPr lang="en-US" dirty="0"/>
              <a:t>	isOpt1: isOpt,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8704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5146675"/>
            <a:ext cx="38369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>
              <a:solidFill>
                <a:srgbClr val="0066FF"/>
              </a:solidFill>
              <a:latin typeface="Trebuchet MS" pitchFamily="34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/>
          </a:p>
          <a:p>
            <a:fld id="{04DB15E0-20BF-4543-8BFD-B437D257822B}" type="slidenum">
              <a:rPr lang="it-IT">
                <a:latin typeface="Trebuchet MS" pitchFamily="34" charset="0"/>
              </a:rPr>
              <a:pPr/>
              <a:t>48</a:t>
            </a:fld>
            <a:endParaRPr lang="it-IT">
              <a:latin typeface="Trebuchet MS" pitchFamily="34" charset="0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 signature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MAP</a:t>
            </a:r>
          </a:p>
          <a:p>
            <a:pPr lvl="2"/>
            <a:r>
              <a:rPr lang="en-US" dirty="0"/>
              <a:t>Relationship (OID:#relationship_1(eOid,rOid),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Name</a:t>
            </a:r>
            <a:r>
              <a:rPr lang="en-US" dirty="0"/>
              <a:t>: eN+rN,</a:t>
            </a:r>
            <a:br>
              <a:rPr lang="en-US" dirty="0"/>
            </a:br>
            <a:r>
              <a:rPr lang="en-US" dirty="0"/>
              <a:t>	isOpt1: false, isFunct1: true, isIdent: true,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isOpt2: isOpt</a:t>
            </a:r>
            <a:r>
              <a:rPr lang="en-US" dirty="0"/>
              <a:t>, isFunct2: false,</a:t>
            </a:r>
            <a:br>
              <a:rPr lang="en-US" dirty="0"/>
            </a:br>
            <a:r>
              <a:rPr lang="en-US" dirty="0"/>
              <a:t>	Entity1: #entity_1(rOid), Entity2: #entity_0(eOid))</a:t>
            </a:r>
            <a:br>
              <a:rPr lang="en-US" dirty="0"/>
            </a:br>
            <a:r>
              <a:rPr lang="en-US" dirty="0">
                <a:sym typeface="Symbol" pitchFamily="18" charset="2"/>
              </a:rPr>
              <a:t>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olidFill>
                  <a:srgbClr val="0066FF"/>
                </a:solidFill>
              </a:rPr>
              <a:t>Relationship</a:t>
            </a:r>
            <a:r>
              <a:rPr lang="en-US" dirty="0"/>
              <a:t> (OID:,rOid, Name: rN,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0066FF"/>
                </a:solidFill>
              </a:rPr>
              <a:t>isOpt1: isOpt</a:t>
            </a:r>
            <a:r>
              <a:rPr lang="en-US" dirty="0"/>
              <a:t>, isFunct1: false, isFunct2: false,</a:t>
            </a:r>
            <a:br>
              <a:rPr lang="en-US" dirty="0"/>
            </a:br>
            <a:r>
              <a:rPr lang="en-US" dirty="0"/>
              <a:t>	Entity1: eOid),</a:t>
            </a:r>
            <a:br>
              <a:rPr lang="en-US" dirty="0"/>
            </a:br>
            <a:r>
              <a:rPr lang="en-US" dirty="0"/>
              <a:t>Entity (OID: eOid, Name:eN)</a:t>
            </a:r>
          </a:p>
        </p:txBody>
      </p:sp>
      <p:pic>
        <p:nvPicPr>
          <p:cNvPr id="9114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3863" y="5905500"/>
            <a:ext cx="28067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Formal System</a:t>
            </a:r>
          </a:p>
          <a:p>
            <a:pPr lvl="1"/>
            <a:r>
              <a:rPr lang="en-GB" dirty="0"/>
              <a:t>Compact representation of models and rules</a:t>
            </a:r>
          </a:p>
          <a:p>
            <a:pPr lvl="2"/>
            <a:r>
              <a:rPr lang="en-US" dirty="0"/>
              <a:t>Based on logical formulas</a:t>
            </a:r>
          </a:p>
          <a:p>
            <a:pPr lvl="1"/>
            <a:r>
              <a:rPr lang="en-US" dirty="0"/>
              <a:t>Reasoning on data models</a:t>
            </a:r>
          </a:p>
          <a:p>
            <a:pPr lvl="2"/>
            <a:r>
              <a:rPr lang="en-US" dirty="0"/>
              <a:t>Union, intersection, difference of models and schemas</a:t>
            </a:r>
          </a:p>
          <a:p>
            <a:pPr lvl="2"/>
            <a:r>
              <a:rPr lang="en-US" dirty="0"/>
              <a:t>Applicability and application of rules and programs</a:t>
            </a:r>
          </a:p>
          <a:p>
            <a:pPr lvl="1"/>
            <a:r>
              <a:rPr lang="en-US" dirty="0"/>
              <a:t>Sound and complete </a:t>
            </a:r>
            <a:r>
              <a:rPr lang="en-US" dirty="0" smtClean="0"/>
              <a:t>with </a:t>
            </a:r>
            <a:r>
              <a:rPr lang="en-US" dirty="0"/>
              <a:t>respect to the Datalog programs</a:t>
            </a:r>
          </a:p>
          <a:p>
            <a:pPr lvl="2"/>
            <a:r>
              <a:rPr lang="en-US" dirty="0" smtClean="0"/>
              <a:t>let us see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49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"</a:t>
            </a:r>
            <a:r>
              <a:rPr lang="it-IT" dirty="0" err="1" smtClean="0"/>
              <a:t>run</a:t>
            </a:r>
            <a:r>
              <a:rPr lang="it-IT" dirty="0" smtClean="0"/>
              <a:t>-time" </a:t>
            </a:r>
            <a:r>
              <a:rPr lang="it-IT" dirty="0" err="1" smtClean="0"/>
              <a:t>variation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 smtClean="0"/>
              <a:t>a database D1 for a schema S1 in model </a:t>
            </a:r>
            <a:r>
              <a:rPr lang="en-US" dirty="0"/>
              <a:t>M1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model </a:t>
            </a:r>
            <a:r>
              <a:rPr lang="en-US" dirty="0" smtClean="0"/>
              <a:t>M2</a:t>
            </a:r>
          </a:p>
          <a:p>
            <a:r>
              <a:rPr lang="it-IT" dirty="0" err="1"/>
              <a:t>l</a:t>
            </a:r>
            <a:r>
              <a:rPr lang="it-IT" dirty="0" err="1" smtClean="0"/>
              <a:t>et</a:t>
            </a:r>
            <a:r>
              <a:rPr lang="it-IT" dirty="0" smtClean="0"/>
              <a:t> D1 be </a:t>
            </a:r>
            <a:r>
              <a:rPr lang="it-IT" dirty="0" err="1" smtClean="0"/>
              <a:t>accessed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in a schema S2 in model M2</a:t>
            </a:r>
            <a:endParaRPr lang="en-US" dirty="0"/>
          </a:p>
          <a:p>
            <a:pPr lvl="1"/>
            <a:r>
              <a:rPr lang="it-IT" dirty="0"/>
              <a:t>s</a:t>
            </a:r>
            <a:r>
              <a:rPr lang="it-IT" dirty="0" smtClean="0"/>
              <a:t>o, S2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 the </a:t>
            </a:r>
            <a:r>
              <a:rPr lang="it-IT" dirty="0" err="1" smtClean="0"/>
              <a:t>translation</a:t>
            </a:r>
            <a:r>
              <a:rPr lang="it-IT" dirty="0" smtClean="0"/>
              <a:t> of S1 </a:t>
            </a:r>
            <a:r>
              <a:rPr lang="it-IT" dirty="0" err="1" smtClean="0"/>
              <a:t>into</a:t>
            </a:r>
            <a:r>
              <a:rPr lang="it-IT" dirty="0" smtClean="0"/>
              <a:t> M2 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D25-F3E2-4570-B163-1ABC4492B6C6}" type="slidenum">
              <a:rPr lang="it-IT"/>
              <a:pPr/>
              <a:t>50</a:t>
            </a:fld>
            <a:endParaRPr lang="it-IT"/>
          </a:p>
        </p:txBody>
      </p:sp>
      <p:sp>
        <p:nvSpPr>
          <p:cNvPr id="8765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Reasoning on translations</a:t>
            </a:r>
          </a:p>
        </p:txBody>
      </p:sp>
      <p:sp>
        <p:nvSpPr>
          <p:cNvPr id="876575" name="Rectangle 31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3429000"/>
            <a:ext cx="7772400" cy="1457325"/>
          </a:xfrm>
        </p:spPr>
        <p:txBody>
          <a:bodyPr/>
          <a:lstStyle/>
          <a:p>
            <a:pPr marL="365125" indent="-365125" defTabSz="411163"/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SIG(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</a:t>
            </a:r>
            <a:r>
              <a:rPr lang="it-IT" dirty="0">
                <a:sym typeface="Symbol" pitchFamily="18" charset="2"/>
              </a:rPr>
              <a:t> 		</a:t>
            </a:r>
            <a:r>
              <a:rPr lang="it-IT" dirty="0" err="1">
                <a:sym typeface="Symbol" pitchFamily="18" charset="2"/>
              </a:rPr>
              <a:t>description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model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 </a:t>
            </a:r>
          </a:p>
          <a:p>
            <a:pPr marL="365125" indent="-365125" defTabSz="411163"/>
            <a:r>
              <a:rPr lang="en-US" i="1" dirty="0">
                <a:latin typeface="Century Schoolbook" pitchFamily="18" charset="0"/>
                <a:sym typeface="Symbol" pitchFamily="18" charset="2"/>
              </a:rPr>
              <a:t>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SIG(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		</a:t>
            </a:r>
            <a:r>
              <a:rPr lang="it-IT" dirty="0" err="1">
                <a:sym typeface="Symbol" pitchFamily="18" charset="2"/>
              </a:rPr>
              <a:t>signature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Datalog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program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endParaRPr lang="en-US" i="1" baseline="-25000" dirty="0">
              <a:latin typeface="Century Schoolbook" pitchFamily="18" charset="0"/>
              <a:sym typeface="Symbol" pitchFamily="18" charset="2"/>
            </a:endParaRPr>
          </a:p>
          <a:p>
            <a:pPr marL="365125" indent="-365125" defTabSz="411163" eaLnBrk="1" hangingPunct="1">
              <a:spcBef>
                <a:spcPct val="50000"/>
              </a:spcBef>
            </a:pPr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(M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		</a:t>
            </a:r>
            <a:r>
              <a:rPr lang="it-IT" dirty="0" err="1">
                <a:sym typeface="Symbol" pitchFamily="18" charset="2"/>
              </a:rPr>
              <a:t>application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the </a:t>
            </a:r>
            <a:r>
              <a:rPr lang="it-IT" dirty="0" err="1">
                <a:sym typeface="Symbol" pitchFamily="18" charset="2"/>
              </a:rPr>
              <a:t>sig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it-IT" dirty="0">
                <a:sym typeface="Symbol" pitchFamily="18" charset="2"/>
              </a:rPr>
              <a:t>  </a:t>
            </a:r>
            <a:r>
              <a:rPr lang="it-IT" dirty="0" err="1">
                <a:sym typeface="Symbol" pitchFamily="18" charset="2"/>
              </a:rPr>
              <a:t>to</a:t>
            </a:r>
            <a:r>
              <a:rPr lang="it-IT" dirty="0">
                <a:sym typeface="Symbol" pitchFamily="18" charset="2"/>
              </a:rPr>
              <a:t> the </a:t>
            </a:r>
            <a:r>
              <a:rPr lang="it-IT" dirty="0" err="1">
                <a:sym typeface="Symbol" pitchFamily="18" charset="2"/>
              </a:rPr>
              <a:t>desc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of</a:t>
            </a:r>
            <a:r>
              <a:rPr lang="it-IT" dirty="0"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  <a:sym typeface="Symbol" pitchFamily="18" charset="2"/>
              </a:rPr>
              <a:t>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endParaRPr lang="en-US" i="1" dirty="0">
              <a:latin typeface="Century Schoolbook" pitchFamily="18" charset="0"/>
              <a:sym typeface="Symbol" pitchFamily="18" charset="2"/>
            </a:endParaRPr>
          </a:p>
          <a:p>
            <a:pPr marL="365125" indent="-365125" defTabSz="411163"/>
            <a:endParaRPr lang="it-IT" i="1" baseline="-25000" dirty="0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8" name="Text Box 24"/>
          <p:cNvSpPr txBox="1">
            <a:spLocks noChangeArrowheads="1"/>
          </p:cNvSpPr>
          <p:nvPr/>
        </p:nvSpPr>
        <p:spPr bwMode="auto">
          <a:xfrm>
            <a:off x="682625" y="1456502"/>
            <a:ext cx="2089150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 dirty="0">
                <a:latin typeface="Century Schoolbook" pitchFamily="18" charset="0"/>
                <a:sym typeface="Symbol" pitchFamily="18" charset="2"/>
              </a:rPr>
              <a:t>S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 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</a:t>
            </a:r>
            <a:endParaRPr lang="en-US" i="1" dirty="0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5" name="Text Box 21"/>
          <p:cNvSpPr txBox="1">
            <a:spLocks noChangeArrowheads="1"/>
          </p:cNvSpPr>
          <p:nvPr/>
        </p:nvSpPr>
        <p:spPr bwMode="auto">
          <a:xfrm>
            <a:off x="2987675" y="1147761"/>
            <a:ext cx="2089150" cy="45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i="1">
                <a:latin typeface="Century Schoolbook" pitchFamily="18" charset="0"/>
              </a:rPr>
              <a:t>P</a:t>
            </a:r>
            <a:endParaRPr lang="en-US" b="1" i="1">
              <a:latin typeface="Century Schoolbook" pitchFamily="18" charset="0"/>
              <a:sym typeface="Symbol" pitchFamily="18" charset="2"/>
            </a:endParaRPr>
          </a:p>
        </p:txBody>
      </p:sp>
      <p:sp>
        <p:nvSpPr>
          <p:cNvPr id="876567" name="Text Box 23"/>
          <p:cNvSpPr txBox="1">
            <a:spLocks noChangeArrowheads="1"/>
          </p:cNvSpPr>
          <p:nvPr/>
        </p:nvSpPr>
        <p:spPr bwMode="auto">
          <a:xfrm>
            <a:off x="5219700" y="1456502"/>
            <a:ext cx="2089150" cy="45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Century Schoolbook" pitchFamily="18" charset="0"/>
              </a:rPr>
              <a:t>S</a:t>
            </a:r>
            <a:r>
              <a:rPr lang="en-US" i="1" baseline="-25000">
                <a:latin typeface="Century Schoolbook" pitchFamily="18" charset="0"/>
              </a:rPr>
              <a:t>2 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= </a:t>
            </a:r>
            <a:r>
              <a:rPr lang="en-US" b="1" i="1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(S</a:t>
            </a:r>
            <a:r>
              <a:rPr lang="en-US" i="1" baseline="-2500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>
                <a:latin typeface="Century Schoolbook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76569" name="Line 25"/>
          <p:cNvSpPr>
            <a:spLocks noChangeShapeType="1"/>
          </p:cNvSpPr>
          <p:nvPr/>
        </p:nvSpPr>
        <p:spPr bwMode="auto">
          <a:xfrm>
            <a:off x="2771775" y="1664151"/>
            <a:ext cx="2520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5" name="Gruppo 24"/>
          <p:cNvGrpSpPr/>
          <p:nvPr/>
        </p:nvGrpSpPr>
        <p:grpSpPr>
          <a:xfrm>
            <a:off x="2771775" y="2758405"/>
            <a:ext cx="4537075" cy="456281"/>
            <a:chOff x="2771775" y="2591719"/>
            <a:chExt cx="4537075" cy="456281"/>
          </a:xfrm>
        </p:grpSpPr>
        <p:sp>
          <p:nvSpPr>
            <p:cNvPr id="876566" name="Text Box 22"/>
            <p:cNvSpPr txBox="1">
              <a:spLocks noChangeArrowheads="1"/>
            </p:cNvSpPr>
            <p:nvPr/>
          </p:nvSpPr>
          <p:spPr bwMode="auto">
            <a:xfrm>
              <a:off x="5219700" y="2591719"/>
              <a:ext cx="2089150" cy="456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 dirty="0">
                  <a:latin typeface="Century Schoolbook" pitchFamily="18" charset="0"/>
                </a:rPr>
                <a:t>M</a:t>
              </a:r>
              <a:r>
                <a:rPr lang="en-US" i="1" baseline="-25000" dirty="0">
                  <a:latin typeface="Century Schoolbook" pitchFamily="18" charset="0"/>
                </a:rPr>
                <a:t>2 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= r</a:t>
              </a:r>
              <a:r>
                <a:rPr lang="en-US" b="1" i="1" baseline="-25000" dirty="0">
                  <a:latin typeface="Century Schoolbook" pitchFamily="18" charset="0"/>
                  <a:sym typeface="Symbol" pitchFamily="18" charset="2"/>
                </a:rPr>
                <a:t>P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(M</a:t>
              </a:r>
              <a:r>
                <a:rPr lang="en-US" i="1" baseline="-25000" dirty="0">
                  <a:latin typeface="Century Schoolbook" pitchFamily="18" charset="0"/>
                  <a:sym typeface="Symbol" pitchFamily="18" charset="2"/>
                </a:rPr>
                <a:t>1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0" name="Line 26"/>
            <p:cNvSpPr>
              <a:spLocks noChangeShapeType="1"/>
            </p:cNvSpPr>
            <p:nvPr/>
          </p:nvSpPr>
          <p:spPr bwMode="auto">
            <a:xfrm>
              <a:off x="2771775" y="2799368"/>
              <a:ext cx="25209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4" name="Gruppo 23"/>
          <p:cNvGrpSpPr/>
          <p:nvPr/>
        </p:nvGrpSpPr>
        <p:grpSpPr>
          <a:xfrm>
            <a:off x="611188" y="1912783"/>
            <a:ext cx="2089150" cy="1301903"/>
            <a:chOff x="611188" y="1746097"/>
            <a:chExt cx="2089150" cy="1301903"/>
          </a:xfrm>
        </p:grpSpPr>
        <p:sp>
          <p:nvSpPr>
            <p:cNvPr id="876563" name="Text Box 19"/>
            <p:cNvSpPr txBox="1">
              <a:spLocks noChangeArrowheads="1"/>
            </p:cNvSpPr>
            <p:nvPr/>
          </p:nvSpPr>
          <p:spPr bwMode="auto">
            <a:xfrm>
              <a:off x="611188" y="2591719"/>
              <a:ext cx="2089150" cy="456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 dirty="0">
                  <a:latin typeface="Century Schoolbook" pitchFamily="18" charset="0"/>
                </a:rPr>
                <a:t>M</a:t>
              </a:r>
              <a:r>
                <a:rPr lang="en-US" i="1" baseline="-25000" dirty="0">
                  <a:latin typeface="Century Schoolbook" pitchFamily="18" charset="0"/>
                </a:rPr>
                <a:t>1 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 dirty="0">
                  <a:latin typeface="French Script MT" pitchFamily="66" charset="0"/>
                  <a:sym typeface="Symbol" pitchFamily="18" charset="2"/>
                </a:rPr>
                <a:t>M</a:t>
              </a:r>
              <a:r>
                <a:rPr lang="en-US" i="1" baseline="-25000" dirty="0">
                  <a:latin typeface="Century Schoolbook" pitchFamily="18" charset="0"/>
                  <a:sym typeface="Symbol" pitchFamily="18" charset="2"/>
                </a:rPr>
                <a:t>1</a:t>
              </a:r>
              <a:r>
                <a:rPr lang="en-US" i="1" dirty="0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1" name="Line 27"/>
            <p:cNvSpPr>
              <a:spLocks noChangeShapeType="1"/>
            </p:cNvSpPr>
            <p:nvPr/>
          </p:nvSpPr>
          <p:spPr bwMode="auto">
            <a:xfrm>
              <a:off x="1660525" y="1746097"/>
              <a:ext cx="0" cy="8060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2987675" y="1788467"/>
            <a:ext cx="2089150" cy="1139336"/>
            <a:chOff x="2987675" y="1621781"/>
            <a:chExt cx="2089150" cy="1139336"/>
          </a:xfrm>
        </p:grpSpPr>
        <p:sp>
          <p:nvSpPr>
            <p:cNvPr id="876564" name="Text Box 20"/>
            <p:cNvSpPr txBox="1">
              <a:spLocks noChangeArrowheads="1"/>
            </p:cNvSpPr>
            <p:nvPr/>
          </p:nvSpPr>
          <p:spPr bwMode="auto">
            <a:xfrm>
              <a:off x="2987675" y="2303470"/>
              <a:ext cx="2089150" cy="457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  <a:sym typeface="Symbol" pitchFamily="18" charset="2"/>
                </a:rPr>
                <a:t>r</a:t>
              </a:r>
              <a:r>
                <a:rPr lang="en-US" b="1" i="1" baseline="-25000">
                  <a:latin typeface="Century Schoolbook" pitchFamily="18" charset="0"/>
                  <a:sym typeface="Symbol" pitchFamily="18" charset="2"/>
                </a:rPr>
                <a:t>P 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>
                  <a:latin typeface="Century Schoolbook" pitchFamily="18" charset="0"/>
                  <a:sym typeface="Symbol" pitchFamily="18" charset="2"/>
                </a:rPr>
                <a:t>P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)</a:t>
              </a:r>
            </a:p>
          </p:txBody>
        </p:sp>
        <p:sp>
          <p:nvSpPr>
            <p:cNvPr id="876572" name="Line 28"/>
            <p:cNvSpPr>
              <a:spLocks noChangeShapeType="1"/>
            </p:cNvSpPr>
            <p:nvPr/>
          </p:nvSpPr>
          <p:spPr bwMode="auto">
            <a:xfrm>
              <a:off x="3995738" y="1621781"/>
              <a:ext cx="0" cy="6202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76577" name="Rectangle 33"/>
          <p:cNvSpPr>
            <a:spLocks noChangeArrowheads="1"/>
          </p:cNvSpPr>
          <p:nvPr/>
        </p:nvSpPr>
        <p:spPr bwMode="auto">
          <a:xfrm>
            <a:off x="827088" y="4868863"/>
            <a:ext cx="7772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5125" indent="-365125">
              <a:spcBef>
                <a:spcPct val="20000"/>
              </a:spcBef>
              <a:tabLst>
                <a:tab pos="1249363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Theorem</a:t>
            </a:r>
          </a:p>
          <a:p>
            <a:pPr marL="365125" indent="-365125">
              <a:spcBef>
                <a:spcPct val="20000"/>
              </a:spcBef>
              <a:buFontTx/>
              <a:buChar char="•"/>
              <a:tabLst>
                <a:tab pos="1249363" algn="l"/>
              </a:tabLst>
            </a:pPr>
            <a:r>
              <a:rPr lang="en-US" sz="2000" dirty="0">
                <a:latin typeface="Arial" charset="0"/>
                <a:sym typeface="Symbol" pitchFamily="18" charset="2"/>
              </a:rPr>
              <a:t>Program </a:t>
            </a:r>
            <a:r>
              <a:rPr lang="en-US" sz="2000" b="1" i="1" dirty="0">
                <a:latin typeface="Century Schoolbook" pitchFamily="18" charset="0"/>
                <a:sym typeface="Symbol" pitchFamily="18" charset="2"/>
              </a:rPr>
              <a:t>P </a:t>
            </a:r>
            <a:r>
              <a:rPr lang="en-US" sz="2000" dirty="0">
                <a:latin typeface="Arial" charset="0"/>
                <a:sym typeface="Symbol" pitchFamily="18" charset="2"/>
              </a:rPr>
              <a:t>applied to schemas of</a:t>
            </a:r>
            <a:r>
              <a:rPr lang="en-US" sz="1800" dirty="0">
                <a:latin typeface="Arial" charset="0"/>
                <a:sym typeface="Symbol" pitchFamily="18" charset="2"/>
              </a:rPr>
              <a:t>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1 </a:t>
            </a:r>
            <a:r>
              <a:rPr lang="en-US" sz="2000" dirty="0">
                <a:latin typeface="Arial" charset="0"/>
              </a:rPr>
              <a:t>generates schemas (and somehow all of them) that belong to a model</a:t>
            </a:r>
            <a:r>
              <a:rPr lang="en-US" i="1" baseline="-25000" dirty="0">
                <a:latin typeface="Century Schoolbook" pitchFamily="18" charset="0"/>
              </a:rPr>
              <a:t> </a:t>
            </a:r>
            <a:r>
              <a:rPr lang="en-US" b="1" i="1" dirty="0">
                <a:latin typeface="French Script MT" pitchFamily="66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sz="2000" dirty="0">
                <a:latin typeface="Arial" charset="0"/>
              </a:rPr>
              <a:t>whose description is</a:t>
            </a:r>
            <a:r>
              <a:rPr lang="en-US" i="1" baseline="-25000" dirty="0">
                <a:latin typeface="Century Schoolbook" pitchFamily="18" charset="0"/>
              </a:rPr>
              <a:t> </a:t>
            </a:r>
            <a:r>
              <a:rPr lang="en-US" i="1" dirty="0">
                <a:latin typeface="Century Schoolbook" pitchFamily="18" charset="0"/>
              </a:rPr>
              <a:t>M</a:t>
            </a:r>
            <a:r>
              <a:rPr lang="en-US" i="1" baseline="-25000" dirty="0">
                <a:latin typeface="Century Schoolbook" pitchFamily="18" charset="0"/>
              </a:rPr>
              <a:t>2 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= r</a:t>
            </a:r>
            <a:r>
              <a:rPr lang="en-US" b="1" i="1" baseline="-25000" dirty="0">
                <a:latin typeface="Century Schoolbook" pitchFamily="18" charset="0"/>
                <a:sym typeface="Symbol" pitchFamily="18" charset="2"/>
              </a:rPr>
              <a:t>P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(M</a:t>
            </a:r>
            <a:r>
              <a:rPr lang="en-US" i="1" baseline="-25000" dirty="0">
                <a:latin typeface="Century Schoolbook" pitchFamily="18" charset="0"/>
                <a:sym typeface="Symbol" pitchFamily="18" charset="2"/>
              </a:rPr>
              <a:t>1</a:t>
            </a:r>
            <a:r>
              <a:rPr lang="en-US" i="1" dirty="0">
                <a:latin typeface="Century Schoolbook" pitchFamily="18" charset="0"/>
                <a:sym typeface="Symbol" pitchFamily="18" charset="2"/>
              </a:rPr>
              <a:t>)</a:t>
            </a:r>
            <a:endParaRPr lang="it-IT" sz="1800" b="1" dirty="0">
              <a:solidFill>
                <a:schemeClr val="accent2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142844" y="671436"/>
            <a:ext cx="2214578" cy="863866"/>
            <a:chOff x="142844" y="671436"/>
            <a:chExt cx="2214578" cy="863866"/>
          </a:xfrm>
        </p:grpSpPr>
        <p:cxnSp>
          <p:nvCxnSpPr>
            <p:cNvPr id="28" name="Connettore 2 27"/>
            <p:cNvCxnSpPr>
              <a:stCxn id="29" idx="2"/>
            </p:cNvCxnSpPr>
            <p:nvPr/>
          </p:nvCxnSpPr>
          <p:spPr bwMode="auto">
            <a:xfrm rot="16200000" flipH="1">
              <a:off x="743393" y="1185376"/>
              <a:ext cx="382794" cy="298009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29" name="CasellaDiTesto 28"/>
            <p:cNvSpPr txBox="1"/>
            <p:nvPr/>
          </p:nvSpPr>
          <p:spPr>
            <a:xfrm>
              <a:off x="142844" y="742874"/>
              <a:ext cx="1285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+mn-lt"/>
                </a:rPr>
                <a:t>schema</a:t>
              </a:r>
              <a:endParaRPr lang="it-IT" sz="2000" dirty="0">
                <a:latin typeface="+mn-lt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1357290" y="671436"/>
              <a:ext cx="10001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>
                  <a:latin typeface="+mn-lt"/>
                </a:rPr>
                <a:t>model</a:t>
              </a:r>
              <a:endParaRPr lang="it-IT" sz="2000" dirty="0">
                <a:latin typeface="+mn-lt"/>
              </a:endParaRPr>
            </a:p>
          </p:txBody>
        </p:sp>
        <p:cxnSp>
          <p:nvCxnSpPr>
            <p:cNvPr id="31" name="Connettore 2 30"/>
            <p:cNvCxnSpPr/>
            <p:nvPr/>
          </p:nvCxnSpPr>
          <p:spPr bwMode="auto">
            <a:xfrm rot="16200000" flipH="1">
              <a:off x="1696916" y="1303424"/>
              <a:ext cx="392318" cy="71438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3" name="Gruppo 42"/>
          <p:cNvGrpSpPr/>
          <p:nvPr/>
        </p:nvGrpSpPr>
        <p:grpSpPr>
          <a:xfrm>
            <a:off x="4286248" y="1100064"/>
            <a:ext cx="2214578" cy="400110"/>
            <a:chOff x="4286248" y="1100064"/>
            <a:chExt cx="2214578" cy="400110"/>
          </a:xfrm>
        </p:grpSpPr>
        <p:sp>
          <p:nvSpPr>
            <p:cNvPr id="35" name="CasellaDiTesto 34"/>
            <p:cNvSpPr txBox="1"/>
            <p:nvPr/>
          </p:nvSpPr>
          <p:spPr>
            <a:xfrm>
              <a:off x="5072066" y="1100064"/>
              <a:ext cx="1428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>
                  <a:latin typeface="+mn-lt"/>
                </a:rPr>
                <a:t>program</a:t>
              </a:r>
              <a:endParaRPr lang="it-IT" sz="2000" dirty="0">
                <a:latin typeface="+mn-lt"/>
              </a:endParaRPr>
            </a:p>
          </p:txBody>
        </p:sp>
        <p:cxnSp>
          <p:nvCxnSpPr>
            <p:cNvPr id="36" name="Connettore 2 35"/>
            <p:cNvCxnSpPr>
              <a:stCxn id="35" idx="1"/>
            </p:cNvCxnSpPr>
            <p:nvPr/>
          </p:nvCxnSpPr>
          <p:spPr bwMode="auto">
            <a:xfrm rot="10800000" flipV="1">
              <a:off x="4286248" y="1300118"/>
              <a:ext cx="785818" cy="57179"/>
            </a:xfrm>
            <a:prstGeom prst="straightConnector1">
              <a:avLst/>
            </a:prstGeom>
            <a:noFill/>
            <a:ln w="222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6" name="Gruppo 45"/>
          <p:cNvGrpSpPr/>
          <p:nvPr/>
        </p:nvGrpSpPr>
        <p:grpSpPr>
          <a:xfrm>
            <a:off x="6643702" y="1857374"/>
            <a:ext cx="2465373" cy="3000386"/>
            <a:chOff x="6643702" y="1857374"/>
            <a:chExt cx="2465373" cy="3000386"/>
          </a:xfrm>
        </p:grpSpPr>
        <p:sp>
          <p:nvSpPr>
            <p:cNvPr id="876579" name="Text Box 35"/>
            <p:cNvSpPr txBox="1">
              <a:spLocks noChangeArrowheads="1"/>
            </p:cNvSpPr>
            <p:nvPr/>
          </p:nvSpPr>
          <p:spPr bwMode="auto">
            <a:xfrm>
              <a:off x="6948488" y="1857374"/>
              <a:ext cx="2160587" cy="1033462"/>
            </a:xfrm>
            <a:prstGeom prst="rect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  <a:sym typeface="Symbol" pitchFamily="18" charset="2"/>
                </a:rPr>
                <a:t>S</a:t>
              </a:r>
              <a:r>
                <a:rPr lang="en-US" i="1" baseline="-25000">
                  <a:latin typeface="Century Schoolbook" pitchFamily="18" charset="0"/>
                  <a:sym typeface="Symbol" pitchFamily="18" charset="2"/>
                </a:rPr>
                <a:t>2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  </a:t>
              </a:r>
              <a:r>
                <a:rPr lang="en-US" b="1" i="1">
                  <a:latin typeface="French Script MT" pitchFamily="66" charset="0"/>
                </a:rPr>
                <a:t>M</a:t>
              </a:r>
              <a:r>
                <a:rPr lang="en-US" i="1" baseline="-25000">
                  <a:latin typeface="Century Schoolbook" pitchFamily="18" charset="0"/>
                </a:rPr>
                <a:t>2</a:t>
              </a:r>
              <a:endParaRPr lang="en-US" i="1">
                <a:latin typeface="Century Schoolbook" pitchFamily="18" charset="0"/>
                <a:sym typeface="Symbol" pitchFamily="18" charset="2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i="1">
                  <a:latin typeface="Century Schoolbook" pitchFamily="18" charset="0"/>
                </a:rPr>
                <a:t>M</a:t>
              </a:r>
              <a:r>
                <a:rPr lang="en-US" i="1" baseline="-25000">
                  <a:latin typeface="Century Schoolbook" pitchFamily="18" charset="0"/>
                </a:rPr>
                <a:t>2 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= SIG(</a:t>
              </a:r>
              <a:r>
                <a:rPr lang="en-US" b="1" i="1">
                  <a:latin typeface="French Script MT" pitchFamily="66" charset="0"/>
                  <a:sym typeface="Symbol" pitchFamily="18" charset="2"/>
                </a:rPr>
                <a:t>M</a:t>
              </a:r>
              <a:r>
                <a:rPr lang="en-US" i="1" baseline="-25000">
                  <a:latin typeface="Century Schoolbook" pitchFamily="18" charset="0"/>
                  <a:sym typeface="Symbol" pitchFamily="18" charset="2"/>
                </a:rPr>
                <a:t>2</a:t>
              </a:r>
              <a:r>
                <a:rPr lang="en-US" i="1">
                  <a:latin typeface="Century Schoolbook" pitchFamily="18" charset="0"/>
                  <a:sym typeface="Symbol" pitchFamily="18" charset="2"/>
                </a:rPr>
                <a:t>)</a:t>
              </a:r>
              <a:endParaRPr lang="it-IT" i="1">
                <a:latin typeface="Century Schoolbook" pitchFamily="18" charset="0"/>
                <a:sym typeface="Symbol" pitchFamily="18" charset="2"/>
              </a:endParaRPr>
            </a:p>
          </p:txBody>
        </p:sp>
        <p:cxnSp>
          <p:nvCxnSpPr>
            <p:cNvPr id="45" name="Connettore 2 44"/>
            <p:cNvCxnSpPr/>
            <p:nvPr/>
          </p:nvCxnSpPr>
          <p:spPr bwMode="auto">
            <a:xfrm rot="5400000" flipH="1" flipV="1">
              <a:off x="6250793" y="3321843"/>
              <a:ext cx="1928826" cy="1143008"/>
            </a:xfrm>
            <a:prstGeom prst="straightConnector1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 type="triangl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7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7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7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76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76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876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68" grpId="0"/>
      <p:bldP spid="876565" grpId="0"/>
      <p:bldP spid="876567" grpId="0"/>
      <p:bldP spid="876569" grpId="0" animBg="1"/>
      <p:bldP spid="87657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application</a:t>
            </a:r>
          </a:p>
          <a:p>
            <a:pPr lvl="1"/>
            <a:r>
              <a:rPr lang="en-US" dirty="0" smtClean="0"/>
              <a:t>We automatically find a </a:t>
            </a:r>
            <a:r>
              <a:rPr lang="en-US" dirty="0"/>
              <a:t>sequence of basic translations to perform the transformation of a schema from a model to another, under suitable assumptions</a:t>
            </a:r>
          </a:p>
          <a:p>
            <a:r>
              <a:rPr lang="en-US" dirty="0"/>
              <a:t>Observations</a:t>
            </a:r>
          </a:p>
          <a:p>
            <a:pPr lvl="1"/>
            <a:r>
              <a:rPr lang="en-GB" dirty="0"/>
              <a:t>Few “</a:t>
            </a:r>
            <a:r>
              <a:rPr lang="en-GB" dirty="0" smtClean="0"/>
              <a:t>families” </a:t>
            </a:r>
            <a:r>
              <a:rPr lang="en-GB" dirty="0"/>
              <a:t>of models</a:t>
            </a:r>
          </a:p>
          <a:p>
            <a:pPr lvl="2"/>
            <a:r>
              <a:rPr lang="en-GB" dirty="0"/>
              <a:t>ER, OO, Relational…</a:t>
            </a:r>
          </a:p>
          <a:p>
            <a:pPr lvl="2"/>
            <a:r>
              <a:rPr lang="en-GB" dirty="0"/>
              <a:t>Each family has a progenitor</a:t>
            </a:r>
          </a:p>
          <a:p>
            <a:pPr lvl="1"/>
            <a:r>
              <a:rPr lang="en-GB" dirty="0"/>
              <a:t>Two </a:t>
            </a:r>
            <a:r>
              <a:rPr lang="en-GB" dirty="0" smtClean="0"/>
              <a:t>kinds </a:t>
            </a:r>
            <a:r>
              <a:rPr lang="en-GB" dirty="0"/>
              <a:t>of Datalog programs</a:t>
            </a:r>
          </a:p>
          <a:p>
            <a:pPr lvl="2"/>
            <a:r>
              <a:rPr lang="en-GB" dirty="0"/>
              <a:t>Reduction</a:t>
            </a:r>
          </a:p>
          <a:p>
            <a:pPr lvl="2"/>
            <a:r>
              <a:rPr lang="en-GB" dirty="0"/>
              <a:t>Transformation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Automatic Translation</a:t>
            </a:r>
            <a:endParaRPr lang="en-GB" dirty="0"/>
          </a:p>
          <a:p>
            <a:pPr lvl="1"/>
            <a:r>
              <a:rPr lang="en-GB" dirty="0" smtClean="0"/>
              <a:t>3-step </a:t>
            </a:r>
            <a:r>
              <a:rPr lang="en-GB" dirty="0"/>
              <a:t>transformation</a:t>
            </a:r>
          </a:p>
          <a:p>
            <a:pPr lvl="2"/>
            <a:r>
              <a:rPr lang="en-GB" dirty="0"/>
              <a:t>Reduction within the source family</a:t>
            </a:r>
          </a:p>
          <a:p>
            <a:pPr lvl="2"/>
            <a:r>
              <a:rPr lang="en-GB" dirty="0"/>
              <a:t>Transformation from the source family to the target family</a:t>
            </a:r>
          </a:p>
          <a:p>
            <a:pPr lvl="2"/>
            <a:r>
              <a:rPr lang="en-GB" dirty="0"/>
              <a:t>Reduction within the target family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6738" y="4221163"/>
            <a:ext cx="5399087" cy="1439862"/>
            <a:chOff x="1157" y="2659"/>
            <a:chExt cx="3401" cy="907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701" y="270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30000">
                  <a:solidFill>
                    <a:srgbClr val="0066FF"/>
                  </a:solidFill>
                  <a:latin typeface="Trebuchet MS" pitchFamily="34" charset="0"/>
                </a:rPr>
                <a:t>∗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651" y="2704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30000">
                  <a:solidFill>
                    <a:srgbClr val="0066FF"/>
                  </a:solidFill>
                  <a:latin typeface="Trebuchet MS" pitchFamily="34" charset="0"/>
                </a:rPr>
                <a:t>∗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157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2245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>
                  <a:solidFill>
                    <a:srgbClr val="0066FF"/>
                  </a:solidFill>
                </a:rPr>
                <a:t>'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1</a:t>
              </a:r>
              <a:endParaRPr lang="en-US" i="1" baseline="-25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3152" y="329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>
                  <a:solidFill>
                    <a:srgbClr val="0066FF"/>
                  </a:solidFill>
                </a:rPr>
                <a:t>'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-25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4241" y="329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M</a:t>
              </a:r>
              <a:r>
                <a:rPr lang="en-GB" i="1" baseline="-25000">
                  <a:solidFill>
                    <a:srgbClr val="0066FF"/>
                  </a:solidFill>
                  <a:latin typeface="Trebuchet MS" pitchFamily="34" charset="0"/>
                </a:rPr>
                <a:t>2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653" y="310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i="1">
                  <a:solidFill>
                    <a:srgbClr val="0066FF"/>
                  </a:solidFill>
                  <a:latin typeface="Trebuchet MS" pitchFamily="34" charset="0"/>
                </a:rPr>
                <a:t>T</a:t>
              </a:r>
              <a:endParaRPr lang="en-US" i="1" baseline="30000">
                <a:solidFill>
                  <a:srgbClr val="0066FF"/>
                </a:solidFill>
                <a:latin typeface="Trebuchet MS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1383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H="1">
              <a:off x="3334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2018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3969" y="2931"/>
              <a:ext cx="363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>
              <a:off x="2563" y="3385"/>
              <a:ext cx="6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1157" y="2659"/>
              <a:ext cx="1496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157" y="265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FF"/>
                  </a:solidFill>
                  <a:latin typeface="French Script MT" pitchFamily="66" charset="0"/>
                </a:rPr>
                <a:t>F</a:t>
              </a:r>
              <a:r>
                <a:rPr lang="en-US" sz="2800" b="1" baseline="-25000">
                  <a:solidFill>
                    <a:srgbClr val="0066FF"/>
                  </a:solidFill>
                  <a:latin typeface="French Script MT" pitchFamily="66" charset="0"/>
                </a:rPr>
                <a:t>1</a:t>
              </a:r>
              <a:endParaRPr lang="en-US" sz="2800" b="1">
                <a:solidFill>
                  <a:srgbClr val="0066FF"/>
                </a:solidFill>
                <a:latin typeface="French Script MT" pitchFamily="66" charset="0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3062" y="2659"/>
              <a:ext cx="1496" cy="90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4241" y="2659"/>
              <a:ext cx="3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66FF"/>
                  </a:solidFill>
                  <a:latin typeface="French Script MT" pitchFamily="66" charset="0"/>
                </a:rPr>
                <a:t>F</a:t>
              </a:r>
              <a:r>
                <a:rPr lang="en-US" sz="2800" b="1" baseline="-25000">
                  <a:solidFill>
                    <a:srgbClr val="0066FF"/>
                  </a:solidFill>
                  <a:latin typeface="French Script MT" pitchFamily="66" charset="0"/>
                </a:rPr>
                <a:t>2</a:t>
              </a:r>
              <a:endParaRPr lang="en-US" sz="2800" b="1">
                <a:solidFill>
                  <a:srgbClr val="0066FF"/>
                </a:solidFill>
                <a:latin typeface="French Script MT" pitchFamily="66" charset="0"/>
              </a:endParaRPr>
            </a:p>
          </p:txBody>
        </p:sp>
      </p:grpSp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561B-7C95-4BC5-A44B-30D8994CCA96}" type="slidenum">
              <a:rPr lang="it-IT"/>
              <a:pPr/>
              <a:t>53</a:t>
            </a:fld>
            <a:endParaRPr lang="it-IT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Correctness</a:t>
            </a:r>
            <a:endParaRPr lang="it-IT" dirty="0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modelled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information </a:t>
            </a:r>
            <a:r>
              <a:rPr lang="it-IT" dirty="0" err="1"/>
              <a:t>capacity</a:t>
            </a:r>
            <a:r>
              <a:rPr lang="it-IT" dirty="0"/>
              <a:t> </a:t>
            </a:r>
            <a:r>
              <a:rPr lang="it-IT" dirty="0" err="1"/>
              <a:t>equivalence</a:t>
            </a:r>
            <a:r>
              <a:rPr lang="it-IT" dirty="0"/>
              <a:t>/</a:t>
            </a:r>
            <a:r>
              <a:rPr lang="it-IT" dirty="0" err="1"/>
              <a:t>dominance</a:t>
            </a:r>
            <a:r>
              <a:rPr lang="it-IT" dirty="0"/>
              <a:t> (</a:t>
            </a:r>
            <a:r>
              <a:rPr lang="it-IT" dirty="0" err="1"/>
              <a:t>Hull</a:t>
            </a:r>
            <a:r>
              <a:rPr lang="it-IT" dirty="0"/>
              <a:t> 1986, Miller 1993, 1994)</a:t>
            </a:r>
          </a:p>
          <a:p>
            <a:r>
              <a:rPr lang="it-IT" dirty="0" err="1"/>
              <a:t>Mainly</a:t>
            </a:r>
            <a:r>
              <a:rPr lang="it-IT" dirty="0"/>
              <a:t> negative </a:t>
            </a:r>
            <a:r>
              <a:rPr lang="it-IT" dirty="0" err="1"/>
              <a:t>results</a:t>
            </a:r>
            <a:r>
              <a:rPr lang="it-IT" dirty="0"/>
              <a:t> in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settings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non-trivial</a:t>
            </a:r>
            <a:endParaRPr lang="it-IT" dirty="0"/>
          </a:p>
          <a:p>
            <a:r>
              <a:rPr lang="it-IT" dirty="0" err="1"/>
              <a:t>Probably</a:t>
            </a:r>
            <a:r>
              <a:rPr lang="it-IT" dirty="0"/>
              <a:t> </a:t>
            </a:r>
            <a:r>
              <a:rPr lang="it-IT" dirty="0" err="1"/>
              <a:t>hopeless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correctness</a:t>
            </a:r>
            <a:r>
              <a:rPr lang="it-IT" dirty="0"/>
              <a:t> in </a:t>
            </a:r>
            <a:r>
              <a:rPr lang="it-IT" dirty="0" err="1"/>
              <a:t>general</a:t>
            </a:r>
            <a:endParaRPr lang="it-IT" dirty="0"/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"</a:t>
            </a:r>
            <a:r>
              <a:rPr lang="it-IT" dirty="0" err="1"/>
              <a:t>axiomatic</a:t>
            </a:r>
            <a:r>
              <a:rPr lang="it-IT" dirty="0"/>
              <a:t>" </a:t>
            </a:r>
            <a:r>
              <a:rPr lang="it-IT" dirty="0" err="1"/>
              <a:t>approach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verify</a:t>
            </a:r>
            <a:r>
              <a:rPr lang="it-IT" dirty="0"/>
              <a:t> the </a:t>
            </a:r>
            <a:r>
              <a:rPr lang="it-IT" dirty="0" err="1"/>
              <a:t>correctness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basic</a:t>
            </a:r>
            <a:r>
              <a:rPr lang="it-IT" dirty="0"/>
              <a:t> </a:t>
            </a:r>
            <a:r>
              <a:rPr lang="it-IT" dirty="0" err="1"/>
              <a:t>translations</a:t>
            </a:r>
            <a:r>
              <a:rPr lang="it-IT" dirty="0"/>
              <a:t>, and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infer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complex</a:t>
            </a:r>
            <a:r>
              <a:rPr lang="it-IT" dirty="0"/>
              <a:t> </a:t>
            </a:r>
            <a:r>
              <a:rPr lang="it-IT" dirty="0" err="1"/>
              <a:t>ones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495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metamodel</a:t>
            </a:r>
            <a:r>
              <a:rPr lang="it-IT" dirty="0" smtClean="0"/>
              <a:t> and the "</a:t>
            </a:r>
            <a:r>
              <a:rPr lang="it-IT" dirty="0" err="1" smtClean="0"/>
              <a:t>supermodel</a:t>
            </a:r>
            <a:r>
              <a:rPr lang="it-IT" dirty="0" smtClean="0"/>
              <a:t>"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/>
              <a:t>Translations</a:t>
            </a:r>
            <a:r>
              <a:rPr lang="it-IT" dirty="0"/>
              <a:t>, a </a:t>
            </a:r>
            <a:r>
              <a:rPr lang="it-IT" dirty="0" err="1"/>
              <a:t>stepwise</a:t>
            </a:r>
            <a:r>
              <a:rPr lang="it-IT" dirty="0"/>
              <a:t> </a:t>
            </a:r>
            <a:r>
              <a:rPr lang="it-IT" dirty="0" err="1"/>
              <a:t>technique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MIDST: the </a:t>
            </a:r>
            <a:r>
              <a:rPr lang="it-IT" dirty="0" err="1"/>
              <a:t>dictionary</a:t>
            </a:r>
            <a:r>
              <a:rPr lang="it-IT" dirty="0"/>
              <a:t> and the </a:t>
            </a:r>
            <a:r>
              <a:rPr lang="it-IT" dirty="0" err="1"/>
              <a:t>translation</a:t>
            </a:r>
            <a:r>
              <a:rPr lang="it-IT" dirty="0"/>
              <a:t> </a:t>
            </a:r>
            <a:r>
              <a:rPr lang="it-IT" dirty="0" err="1"/>
              <a:t>rules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How to </a:t>
            </a:r>
            <a:r>
              <a:rPr lang="it-IT" dirty="0" err="1"/>
              <a:t>choose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: a </a:t>
            </a:r>
            <a:r>
              <a:rPr lang="it-IT" dirty="0" err="1"/>
              <a:t>signature-based</a:t>
            </a:r>
            <a:r>
              <a:rPr lang="it-IT" dirty="0"/>
              <a:t> </a:t>
            </a:r>
            <a:r>
              <a:rPr lang="it-IT" dirty="0" err="1"/>
              <a:t>approach</a:t>
            </a:r>
            <a:endParaRPr lang="it-IT" dirty="0"/>
          </a:p>
          <a:p>
            <a:r>
              <a:rPr lang="it-IT" b="1" dirty="0" smtClean="0"/>
              <a:t>The data </a:t>
            </a:r>
            <a:r>
              <a:rPr lang="it-IT" b="1" dirty="0" err="1" smtClean="0"/>
              <a:t>level</a:t>
            </a:r>
            <a:r>
              <a:rPr lang="it-IT" b="1" dirty="0" smtClean="0"/>
              <a:t>: off-line and </a:t>
            </a:r>
            <a:r>
              <a:rPr lang="it-IT" b="1" dirty="0" err="1" smtClean="0"/>
              <a:t>run</a:t>
            </a:r>
            <a:r>
              <a:rPr lang="it-IT" b="1" dirty="0" smtClean="0"/>
              <a:t>-time management</a:t>
            </a:r>
          </a:p>
          <a:p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Current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work: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NoSQL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systems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2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data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 far,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schemas</a:t>
            </a:r>
            <a:endParaRPr lang="it-IT" dirty="0" smtClean="0"/>
          </a:p>
          <a:p>
            <a:r>
              <a:rPr lang="it-IT" dirty="0" err="1" smtClean="0"/>
              <a:t>How</a:t>
            </a:r>
            <a:r>
              <a:rPr lang="it-IT" dirty="0" smtClean="0"/>
              <a:t> do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translate</a:t>
            </a:r>
            <a:r>
              <a:rPr lang="it-IT" dirty="0" smtClean="0"/>
              <a:t> data?</a:t>
            </a:r>
          </a:p>
          <a:p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move</a:t>
            </a:r>
            <a:r>
              <a:rPr lang="it-IT" dirty="0" smtClean="0"/>
              <a:t> data or </a:t>
            </a:r>
            <a:r>
              <a:rPr lang="it-IT" dirty="0" err="1" smtClean="0"/>
              <a:t>translate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on the </a:t>
            </a:r>
            <a:r>
              <a:rPr lang="it-IT" dirty="0" err="1" smtClean="0"/>
              <a:t>fly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55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4D9D-65CB-4C3D-B4B8-E67494C6BDDD}" type="slidenum">
              <a:rPr lang="it-IT"/>
              <a:pPr/>
              <a:t>56</a:t>
            </a:fld>
            <a:endParaRPr lang="it-IT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Translations: off-line approach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dictionary has a third level, for data</a:t>
            </a:r>
          </a:p>
          <a:p>
            <a:r>
              <a:rPr lang="en-US" dirty="0" smtClean="0"/>
              <a:t>Basic </a:t>
            </a:r>
            <a:r>
              <a:rPr lang="en-US" dirty="0"/>
              <a:t>translations are </a:t>
            </a:r>
            <a:r>
              <a:rPr lang="en-US" dirty="0" smtClean="0"/>
              <a:t>"</a:t>
            </a:r>
            <a:r>
              <a:rPr lang="en-US" dirty="0"/>
              <a:t>translates them down" to the data level</a:t>
            </a:r>
          </a:p>
          <a:p>
            <a:r>
              <a:rPr lang="en-US" dirty="0"/>
              <a:t>Some completion or tuning may be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57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sp>
        <p:nvSpPr>
          <p:cNvPr id="802820" name="Line 4"/>
          <p:cNvSpPr>
            <a:spLocks noChangeShapeType="1"/>
          </p:cNvSpPr>
          <p:nvPr/>
        </p:nvSpPr>
        <p:spPr bwMode="auto">
          <a:xfrm flipV="1">
            <a:off x="1546225" y="1218596"/>
            <a:ext cx="1587" cy="300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1" name="Line 5"/>
          <p:cNvSpPr>
            <a:spLocks noChangeShapeType="1"/>
          </p:cNvSpPr>
          <p:nvPr/>
        </p:nvSpPr>
        <p:spPr bwMode="auto">
          <a:xfrm>
            <a:off x="1517650" y="4247518"/>
            <a:ext cx="725170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02822" name="Text Box 6"/>
          <p:cNvSpPr txBox="1">
            <a:spLocks noChangeArrowheads="1"/>
          </p:cNvSpPr>
          <p:nvPr/>
        </p:nvSpPr>
        <p:spPr bwMode="auto">
          <a:xfrm>
            <a:off x="323850" y="2443904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</p:txBody>
      </p:sp>
      <p:sp>
        <p:nvSpPr>
          <p:cNvPr id="802823" name="Text Box 7"/>
          <p:cNvSpPr txBox="1">
            <a:spLocks noChangeArrowheads="1"/>
          </p:cNvSpPr>
          <p:nvPr/>
        </p:nvSpPr>
        <p:spPr bwMode="auto">
          <a:xfrm>
            <a:off x="179388" y="3447839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schema</a:t>
            </a:r>
          </a:p>
        </p:txBody>
      </p:sp>
      <p:sp>
        <p:nvSpPr>
          <p:cNvPr id="802824" name="Text Box 8"/>
          <p:cNvSpPr txBox="1">
            <a:spLocks noChangeArrowheads="1"/>
          </p:cNvSpPr>
          <p:nvPr/>
        </p:nvSpPr>
        <p:spPr bwMode="auto">
          <a:xfrm>
            <a:off x="5834063" y="5339093"/>
            <a:ext cx="1185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model</a:t>
            </a:r>
          </a:p>
          <a:p>
            <a:pPr eaLnBrk="1" hangingPunct="1"/>
            <a:r>
              <a:rPr lang="en-US">
                <a:latin typeface="Arial" charset="0"/>
              </a:rPr>
              <a:t>generic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2555875" y="5337506"/>
            <a:ext cx="1201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model</a:t>
            </a:r>
          </a:p>
          <a:p>
            <a:pPr eaLnBrk="1" hangingPunct="1"/>
            <a:r>
              <a:rPr lang="en-US" dirty="0">
                <a:latin typeface="Arial" charset="0"/>
              </a:rPr>
              <a:t>specific</a:t>
            </a: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 rot="16200000">
            <a:off x="442913" y="1365233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 dirty="0">
                <a:latin typeface="Arial" charset="0"/>
              </a:rPr>
              <a:t>description</a:t>
            </a:r>
          </a:p>
        </p:txBody>
      </p:sp>
      <p:sp>
        <p:nvSpPr>
          <p:cNvPr id="802827" name="Text Box 11"/>
          <p:cNvSpPr txBox="1">
            <a:spLocks noChangeArrowheads="1"/>
          </p:cNvSpPr>
          <p:nvPr/>
        </p:nvSpPr>
        <p:spPr bwMode="auto">
          <a:xfrm>
            <a:off x="7327900" y="5316868"/>
            <a:ext cx="1781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i="1">
                <a:latin typeface="Arial" charset="0"/>
              </a:rPr>
              <a:t>model</a:t>
            </a:r>
          </a:p>
          <a:p>
            <a:pPr algn="ctr" eaLnBrk="1" hangingPunct="1"/>
            <a:r>
              <a:rPr lang="en-US" sz="2000" i="1">
                <a:latin typeface="Arial" charset="0"/>
              </a:rPr>
              <a:t>independence</a:t>
            </a:r>
          </a:p>
        </p:txBody>
      </p:sp>
      <p:sp>
        <p:nvSpPr>
          <p:cNvPr id="802828" name="Rectangle 12"/>
          <p:cNvSpPr>
            <a:spLocks noChangeArrowheads="1"/>
          </p:cNvSpPr>
          <p:nvPr/>
        </p:nvSpPr>
        <p:spPr bwMode="auto">
          <a:xfrm>
            <a:off x="4797425" y="2256579"/>
            <a:ext cx="3240087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802829" name="Rectangle 13"/>
          <p:cNvSpPr>
            <a:spLocks noChangeArrowheads="1"/>
          </p:cNvSpPr>
          <p:nvPr/>
        </p:nvSpPr>
        <p:spPr bwMode="auto">
          <a:xfrm>
            <a:off x="1557338" y="2256579"/>
            <a:ext cx="3240087" cy="995363"/>
          </a:xfrm>
          <a:prstGeom prst="rect">
            <a:avLst/>
          </a:prstGeom>
          <a:solidFill>
            <a:srgbClr val="FFB9B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descriptions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(mM)</a:t>
            </a:r>
          </a:p>
        </p:txBody>
      </p:sp>
      <p:sp>
        <p:nvSpPr>
          <p:cNvPr id="802830" name="Rectangle 14"/>
          <p:cNvSpPr>
            <a:spLocks noChangeArrowheads="1"/>
          </p:cNvSpPr>
          <p:nvPr/>
        </p:nvSpPr>
        <p:spPr bwMode="auto">
          <a:xfrm>
            <a:off x="4797425" y="3253529"/>
            <a:ext cx="3240087" cy="995363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802831" name="Rectangle 15"/>
          <p:cNvSpPr>
            <a:spLocks noChangeArrowheads="1"/>
          </p:cNvSpPr>
          <p:nvPr/>
        </p:nvSpPr>
        <p:spPr bwMode="auto">
          <a:xfrm>
            <a:off x="1557338" y="3253529"/>
            <a:ext cx="3240087" cy="995363"/>
          </a:xfrm>
          <a:prstGeom prst="rect">
            <a:avLst/>
          </a:prstGeom>
          <a:solidFill>
            <a:srgbClr val="FFD5D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Model specific schemas</a:t>
            </a:r>
          </a:p>
          <a:p>
            <a:pPr algn="ctr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(M)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4818-8B35-4C1A-B6CC-E923B8976678}" type="slidenum">
              <a:rPr lang="it-IT"/>
              <a:pPr/>
              <a:t>58</a:t>
            </a:fld>
            <a:endParaRPr lang="it-IT"/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Dictionary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873125"/>
            <a:ext cx="8929687" cy="5292725"/>
            <a:chOff x="113" y="550"/>
            <a:chExt cx="5625" cy="3334"/>
          </a:xfrm>
        </p:grpSpPr>
        <p:sp>
          <p:nvSpPr>
            <p:cNvPr id="802820" name="Line 4"/>
            <p:cNvSpPr>
              <a:spLocks noChangeShapeType="1"/>
            </p:cNvSpPr>
            <p:nvPr/>
          </p:nvSpPr>
          <p:spPr bwMode="auto">
            <a:xfrm flipV="1">
              <a:off x="974" y="748"/>
              <a:ext cx="1" cy="25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02821" name="Line 5"/>
            <p:cNvSpPr>
              <a:spLocks noChangeShapeType="1"/>
            </p:cNvSpPr>
            <p:nvPr/>
          </p:nvSpPr>
          <p:spPr bwMode="auto">
            <a:xfrm>
              <a:off x="956" y="3320"/>
              <a:ext cx="4568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02822" name="Text Box 6"/>
            <p:cNvSpPr txBox="1">
              <a:spLocks noChangeArrowheads="1"/>
            </p:cNvSpPr>
            <p:nvPr/>
          </p:nvSpPr>
          <p:spPr bwMode="auto">
            <a:xfrm>
              <a:off x="204" y="1543"/>
              <a:ext cx="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</p:txBody>
        </p:sp>
        <p:sp>
          <p:nvSpPr>
            <p:cNvPr id="802823" name="Text Box 7"/>
            <p:cNvSpPr txBox="1">
              <a:spLocks noChangeArrowheads="1"/>
            </p:cNvSpPr>
            <p:nvPr/>
          </p:nvSpPr>
          <p:spPr bwMode="auto">
            <a:xfrm>
              <a:off x="113" y="2185"/>
              <a:ext cx="7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schema</a:t>
              </a:r>
            </a:p>
          </p:txBody>
        </p:sp>
        <p:sp>
          <p:nvSpPr>
            <p:cNvPr id="802824" name="Text Box 8"/>
            <p:cNvSpPr txBox="1">
              <a:spLocks noChangeArrowheads="1"/>
            </p:cNvSpPr>
            <p:nvPr/>
          </p:nvSpPr>
          <p:spPr bwMode="auto">
            <a:xfrm>
              <a:off x="3675" y="3366"/>
              <a:ext cx="74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  <a:p>
              <a:pPr eaLnBrk="1" hangingPunct="1"/>
              <a:r>
                <a:rPr lang="en-US">
                  <a:latin typeface="Arial" charset="0"/>
                </a:rPr>
                <a:t>generic</a:t>
              </a:r>
            </a:p>
          </p:txBody>
        </p:sp>
        <p:sp>
          <p:nvSpPr>
            <p:cNvPr id="802825" name="Text Box 9"/>
            <p:cNvSpPr txBox="1">
              <a:spLocks noChangeArrowheads="1"/>
            </p:cNvSpPr>
            <p:nvPr/>
          </p:nvSpPr>
          <p:spPr bwMode="auto">
            <a:xfrm>
              <a:off x="1610" y="3365"/>
              <a:ext cx="75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model</a:t>
              </a:r>
            </a:p>
            <a:p>
              <a:pPr eaLnBrk="1" hangingPunct="1"/>
              <a:r>
                <a:rPr lang="en-US">
                  <a:latin typeface="Arial" charset="0"/>
                </a:rPr>
                <a:t>specific</a:t>
              </a:r>
            </a:p>
          </p:txBody>
        </p:sp>
        <p:sp>
          <p:nvSpPr>
            <p:cNvPr id="802826" name="Text Box 10"/>
            <p:cNvSpPr txBox="1">
              <a:spLocks noChangeArrowheads="1"/>
            </p:cNvSpPr>
            <p:nvPr/>
          </p:nvSpPr>
          <p:spPr bwMode="auto">
            <a:xfrm rot="16200000">
              <a:off x="279" y="870"/>
              <a:ext cx="8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i="1" dirty="0">
                  <a:latin typeface="Arial" charset="0"/>
                </a:rPr>
                <a:t>description</a:t>
              </a:r>
            </a:p>
          </p:txBody>
        </p:sp>
        <p:sp>
          <p:nvSpPr>
            <p:cNvPr id="802827" name="Text Box 11"/>
            <p:cNvSpPr txBox="1">
              <a:spLocks noChangeArrowheads="1"/>
            </p:cNvSpPr>
            <p:nvPr/>
          </p:nvSpPr>
          <p:spPr bwMode="auto">
            <a:xfrm>
              <a:off x="4616" y="3352"/>
              <a:ext cx="112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 i="1">
                  <a:latin typeface="Arial" charset="0"/>
                </a:rPr>
                <a:t>model</a:t>
              </a:r>
            </a:p>
            <a:p>
              <a:pPr algn="ctr" eaLnBrk="1" hangingPunct="1"/>
              <a:r>
                <a:rPr lang="en-US" sz="2000" i="1">
                  <a:latin typeface="Arial" charset="0"/>
                </a:rPr>
                <a:t>independence</a:t>
              </a:r>
            </a:p>
          </p:txBody>
        </p:sp>
        <p:sp>
          <p:nvSpPr>
            <p:cNvPr id="802828" name="Rectangle 12"/>
            <p:cNvSpPr>
              <a:spLocks noChangeArrowheads="1"/>
            </p:cNvSpPr>
            <p:nvPr/>
          </p:nvSpPr>
          <p:spPr bwMode="auto">
            <a:xfrm>
              <a:off x="3022" y="1425"/>
              <a:ext cx="2041" cy="627"/>
            </a:xfrm>
            <a:prstGeom prst="rect">
              <a:avLst/>
            </a:prstGeom>
            <a:solidFill>
              <a:srgbClr val="5BB1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description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(mSM)</a:t>
              </a:r>
            </a:p>
          </p:txBody>
        </p:sp>
        <p:sp>
          <p:nvSpPr>
            <p:cNvPr id="802829" name="Rectangle 13"/>
            <p:cNvSpPr>
              <a:spLocks noChangeArrowheads="1"/>
            </p:cNvSpPr>
            <p:nvPr/>
          </p:nvSpPr>
          <p:spPr bwMode="auto">
            <a:xfrm>
              <a:off x="981" y="1425"/>
              <a:ext cx="2041" cy="627"/>
            </a:xfrm>
            <a:prstGeom prst="rect">
              <a:avLst/>
            </a:prstGeom>
            <a:solidFill>
              <a:srgbClr val="FFB9B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descriptions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(mM)</a:t>
              </a:r>
            </a:p>
          </p:txBody>
        </p:sp>
        <p:sp>
          <p:nvSpPr>
            <p:cNvPr id="802830" name="Rectangle 14"/>
            <p:cNvSpPr>
              <a:spLocks noChangeArrowheads="1"/>
            </p:cNvSpPr>
            <p:nvPr/>
          </p:nvSpPr>
          <p:spPr bwMode="auto">
            <a:xfrm>
              <a:off x="3022" y="2053"/>
              <a:ext cx="2041" cy="627"/>
            </a:xfrm>
            <a:prstGeom prst="rect">
              <a:avLst/>
            </a:prstGeom>
            <a:solidFill>
              <a:srgbClr val="AFD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schemas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(SM)</a:t>
              </a:r>
            </a:p>
          </p:txBody>
        </p:sp>
        <p:sp>
          <p:nvSpPr>
            <p:cNvPr id="802831" name="Rectangle 15"/>
            <p:cNvSpPr>
              <a:spLocks noChangeArrowheads="1"/>
            </p:cNvSpPr>
            <p:nvPr/>
          </p:nvSpPr>
          <p:spPr bwMode="auto">
            <a:xfrm>
              <a:off x="981" y="2053"/>
              <a:ext cx="2041" cy="627"/>
            </a:xfrm>
            <a:prstGeom prst="rect">
              <a:avLst/>
            </a:prstGeom>
            <a:solidFill>
              <a:srgbClr val="FFD5D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specific schemas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(M)</a:t>
              </a:r>
            </a:p>
          </p:txBody>
        </p:sp>
        <p:sp>
          <p:nvSpPr>
            <p:cNvPr id="802832" name="Rectangle 16"/>
            <p:cNvSpPr>
              <a:spLocks noChangeArrowheads="1"/>
            </p:cNvSpPr>
            <p:nvPr/>
          </p:nvSpPr>
          <p:spPr bwMode="auto">
            <a:xfrm>
              <a:off x="3022" y="2684"/>
              <a:ext cx="2041" cy="627"/>
            </a:xfrm>
            <a:prstGeom prst="rect">
              <a:avLst/>
            </a:prstGeom>
            <a:solidFill>
              <a:srgbClr val="E7F4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Supermodel instances 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(i-SM)</a:t>
              </a:r>
            </a:p>
          </p:txBody>
        </p:sp>
        <p:sp>
          <p:nvSpPr>
            <p:cNvPr id="802833" name="Rectangle 17"/>
            <p:cNvSpPr>
              <a:spLocks noChangeArrowheads="1"/>
            </p:cNvSpPr>
            <p:nvPr/>
          </p:nvSpPr>
          <p:spPr bwMode="auto">
            <a:xfrm>
              <a:off x="981" y="2684"/>
              <a:ext cx="2041" cy="627"/>
            </a:xfrm>
            <a:prstGeom prst="rect">
              <a:avLst/>
            </a:prstGeom>
            <a:solidFill>
              <a:srgbClr val="FFEFE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Model specific instances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>
                  <a:latin typeface="Arial" charset="0"/>
                </a:rPr>
                <a:t>(i-M)</a:t>
              </a:r>
            </a:p>
          </p:txBody>
        </p:sp>
        <p:sp>
          <p:nvSpPr>
            <p:cNvPr id="802834" name="Text Box 18"/>
            <p:cNvSpPr txBox="1">
              <a:spLocks noChangeArrowheads="1"/>
            </p:cNvSpPr>
            <p:nvPr/>
          </p:nvSpPr>
          <p:spPr bwMode="auto">
            <a:xfrm>
              <a:off x="258" y="2825"/>
              <a:ext cx="49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data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9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060A-8B6B-437D-B499-BA6D1BB9A3D7}" type="slidenum">
              <a:rPr lang="it-IT"/>
              <a:pPr/>
              <a:t>59</a:t>
            </a:fld>
            <a:endParaRPr lang="it-IT"/>
          </a:p>
        </p:txBody>
      </p:sp>
      <p:graphicFrame>
        <p:nvGraphicFramePr>
          <p:cNvPr id="529933" name="Group 525"/>
          <p:cNvGraphicFramePr>
            <a:graphicFrameLocks noGrp="1"/>
          </p:cNvGraphicFramePr>
          <p:nvPr/>
        </p:nvGraphicFramePr>
        <p:xfrm>
          <a:off x="107950" y="3995738"/>
          <a:ext cx="2736850" cy="1828800"/>
        </p:xfrm>
        <a:graphic>
          <a:graphicData uri="http://schemas.openxmlformats.org/drawingml/2006/table">
            <a:tbl>
              <a:tblPr/>
              <a:tblGrid>
                <a:gridCol w="647700"/>
                <a:gridCol w="1008063"/>
                <a:gridCol w="1081087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9961" name="Group 553"/>
          <p:cNvGraphicFramePr>
            <a:graphicFrameLocks noGrp="1"/>
          </p:cNvGraphicFramePr>
          <p:nvPr/>
        </p:nvGraphicFramePr>
        <p:xfrm>
          <a:off x="2987675" y="3860800"/>
          <a:ext cx="5989638" cy="2133600"/>
        </p:xfrm>
        <a:graphic>
          <a:graphicData uri="http://schemas.openxmlformats.org/drawingml/2006/table">
            <a:tbl>
              <a:tblPr/>
              <a:tblGrid>
                <a:gridCol w="649288"/>
                <a:gridCol w="1439862"/>
                <a:gridCol w="936625"/>
                <a:gridCol w="1304925"/>
                <a:gridCol w="1658938"/>
              </a:tblGrid>
              <a:tr h="288925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AttrOfAbsOID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 AbsOID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75432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John 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Bob White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Instances in the supermodel</a:t>
            </a:r>
          </a:p>
        </p:txBody>
      </p:sp>
      <p:graphicFrame>
        <p:nvGraphicFramePr>
          <p:cNvPr id="529640" name="Group 232"/>
          <p:cNvGraphicFramePr>
            <a:graphicFrameLocks noGrp="1"/>
          </p:cNvGraphicFramePr>
          <p:nvPr/>
        </p:nvGraphicFramePr>
        <p:xfrm>
          <a:off x="179388" y="4005263"/>
          <a:ext cx="2736850" cy="18288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Clerks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Offices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9668" name="Group 260"/>
          <p:cNvGraphicFramePr>
            <a:graphicFrameLocks noGrp="1"/>
          </p:cNvGraphicFramePr>
          <p:nvPr/>
        </p:nvGraphicFramePr>
        <p:xfrm>
          <a:off x="3059113" y="3870325"/>
          <a:ext cx="5989637" cy="2441576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9736" name="Rectangle 328"/>
          <p:cNvSpPr>
            <a:spLocks noChangeArrowheads="1"/>
          </p:cNvSpPr>
          <p:nvPr/>
        </p:nvSpPr>
        <p:spPr bwMode="auto">
          <a:xfrm>
            <a:off x="250825" y="5949950"/>
            <a:ext cx="2592388" cy="431800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</p:txBody>
      </p:sp>
      <p:sp>
        <p:nvSpPr>
          <p:cNvPr id="529834" name="Line 426"/>
          <p:cNvSpPr>
            <a:spLocks noChangeShapeType="1"/>
          </p:cNvSpPr>
          <p:nvPr/>
        </p:nvSpPr>
        <p:spPr bwMode="auto">
          <a:xfrm>
            <a:off x="0" y="37893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07" name="Rectangle 599"/>
          <p:cNvSpPr>
            <a:spLocks noChangeArrowheads="1"/>
          </p:cNvSpPr>
          <p:nvPr/>
        </p:nvSpPr>
        <p:spPr bwMode="auto">
          <a:xfrm>
            <a:off x="179388" y="5940425"/>
            <a:ext cx="2592387" cy="431800"/>
          </a:xfrm>
          <a:prstGeom prst="rect">
            <a:avLst/>
          </a:prstGeom>
          <a:solidFill>
            <a:srgbClr val="E7F4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instances</a:t>
            </a:r>
          </a:p>
        </p:txBody>
      </p:sp>
      <p:sp>
        <p:nvSpPr>
          <p:cNvPr id="530008" name="Oval 600"/>
          <p:cNvSpPr>
            <a:spLocks noChangeArrowheads="1"/>
          </p:cNvSpPr>
          <p:nvPr/>
        </p:nvSpPr>
        <p:spPr bwMode="auto">
          <a:xfrm>
            <a:off x="827088" y="4581525"/>
            <a:ext cx="863600" cy="1368425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09" name="Line 601"/>
          <p:cNvSpPr>
            <a:spLocks noChangeShapeType="1"/>
          </p:cNvSpPr>
          <p:nvPr/>
        </p:nvSpPr>
        <p:spPr bwMode="auto">
          <a:xfrm flipH="1" flipV="1">
            <a:off x="538163" y="2060575"/>
            <a:ext cx="576262" cy="2520950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10" name="Oval 602"/>
          <p:cNvSpPr>
            <a:spLocks noChangeArrowheads="1"/>
          </p:cNvSpPr>
          <p:nvPr/>
        </p:nvSpPr>
        <p:spPr bwMode="auto">
          <a:xfrm>
            <a:off x="4067175" y="4725988"/>
            <a:ext cx="503238" cy="431800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11" name="Line 603"/>
          <p:cNvSpPr>
            <a:spLocks noChangeShapeType="1"/>
          </p:cNvSpPr>
          <p:nvPr/>
        </p:nvSpPr>
        <p:spPr bwMode="auto">
          <a:xfrm flipH="1" flipV="1">
            <a:off x="3419475" y="2278063"/>
            <a:ext cx="863600" cy="2447925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30012" name="Oval 604"/>
          <p:cNvSpPr>
            <a:spLocks noChangeArrowheads="1"/>
          </p:cNvSpPr>
          <p:nvPr/>
        </p:nvSpPr>
        <p:spPr bwMode="auto">
          <a:xfrm>
            <a:off x="7667625" y="4725988"/>
            <a:ext cx="936625" cy="360362"/>
          </a:xfrm>
          <a:prstGeom prst="ellipse">
            <a:avLst/>
          </a:prstGeom>
          <a:noFill/>
          <a:ln w="317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30013" name="Line 605"/>
          <p:cNvSpPr>
            <a:spLocks noChangeShapeType="1"/>
          </p:cNvSpPr>
          <p:nvPr/>
        </p:nvSpPr>
        <p:spPr bwMode="auto">
          <a:xfrm flipH="1" flipV="1">
            <a:off x="682625" y="4725988"/>
            <a:ext cx="6985000" cy="215900"/>
          </a:xfrm>
          <a:prstGeom prst="line">
            <a:avLst/>
          </a:prstGeom>
          <a:noFill/>
          <a:ln w="31750">
            <a:solidFill>
              <a:srgbClr val="000080"/>
            </a:solidFill>
            <a:miter lim="800000"/>
            <a:headEnd/>
            <a:tailEnd type="stealth" w="med" len="med"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" name="Group 610"/>
          <p:cNvGrpSpPr>
            <a:grpSpLocks/>
          </p:cNvGrpSpPr>
          <p:nvPr/>
        </p:nvGrpSpPr>
        <p:grpSpPr bwMode="auto">
          <a:xfrm>
            <a:off x="179388" y="293688"/>
            <a:ext cx="1944687" cy="830262"/>
            <a:chOff x="981" y="1425"/>
            <a:chExt cx="4082" cy="1886"/>
          </a:xfrm>
        </p:grpSpPr>
        <p:sp>
          <p:nvSpPr>
            <p:cNvPr id="530019" name="Rectangle 611"/>
            <p:cNvSpPr>
              <a:spLocks noChangeArrowheads="1"/>
            </p:cNvSpPr>
            <p:nvPr/>
          </p:nvSpPr>
          <p:spPr bwMode="auto">
            <a:xfrm>
              <a:off x="3022" y="1425"/>
              <a:ext cx="2041" cy="627"/>
            </a:xfrm>
            <a:prstGeom prst="rect">
              <a:avLst/>
            </a:prstGeom>
            <a:solidFill>
              <a:srgbClr val="5BB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mSM</a:t>
              </a:r>
            </a:p>
          </p:txBody>
        </p:sp>
        <p:sp>
          <p:nvSpPr>
            <p:cNvPr id="530020" name="Rectangle 612"/>
            <p:cNvSpPr>
              <a:spLocks noChangeArrowheads="1"/>
            </p:cNvSpPr>
            <p:nvPr/>
          </p:nvSpPr>
          <p:spPr bwMode="auto">
            <a:xfrm>
              <a:off x="981" y="1425"/>
              <a:ext cx="2041" cy="627"/>
            </a:xfrm>
            <a:prstGeom prst="rect">
              <a:avLst/>
            </a:prstGeom>
            <a:solidFill>
              <a:srgbClr val="FFB9B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mM</a:t>
              </a:r>
            </a:p>
          </p:txBody>
        </p:sp>
        <p:sp>
          <p:nvSpPr>
            <p:cNvPr id="530021" name="Rectangle 613"/>
            <p:cNvSpPr>
              <a:spLocks noChangeArrowheads="1"/>
            </p:cNvSpPr>
            <p:nvPr/>
          </p:nvSpPr>
          <p:spPr bwMode="auto">
            <a:xfrm>
              <a:off x="3022" y="2053"/>
              <a:ext cx="2041" cy="627"/>
            </a:xfrm>
            <a:prstGeom prst="rect">
              <a:avLst/>
            </a:prstGeom>
            <a:solidFill>
              <a:srgbClr val="AFD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SM</a:t>
              </a:r>
            </a:p>
          </p:txBody>
        </p:sp>
        <p:sp>
          <p:nvSpPr>
            <p:cNvPr id="530022" name="Rectangle 614"/>
            <p:cNvSpPr>
              <a:spLocks noChangeArrowheads="1"/>
            </p:cNvSpPr>
            <p:nvPr/>
          </p:nvSpPr>
          <p:spPr bwMode="auto">
            <a:xfrm>
              <a:off x="981" y="2053"/>
              <a:ext cx="2041" cy="627"/>
            </a:xfrm>
            <a:prstGeom prst="rect">
              <a:avLst/>
            </a:prstGeom>
            <a:solidFill>
              <a:srgbClr val="FFD5D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M</a:t>
              </a:r>
            </a:p>
          </p:txBody>
        </p:sp>
        <p:sp>
          <p:nvSpPr>
            <p:cNvPr id="530023" name="Rectangle 615"/>
            <p:cNvSpPr>
              <a:spLocks noChangeArrowheads="1"/>
            </p:cNvSpPr>
            <p:nvPr/>
          </p:nvSpPr>
          <p:spPr bwMode="auto">
            <a:xfrm>
              <a:off x="3022" y="2684"/>
              <a:ext cx="2041" cy="627"/>
            </a:xfrm>
            <a:prstGeom prst="rect">
              <a:avLst/>
            </a:prstGeom>
            <a:solidFill>
              <a:srgbClr val="E7F4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i-SM</a:t>
              </a:r>
            </a:p>
          </p:txBody>
        </p:sp>
        <p:sp>
          <p:nvSpPr>
            <p:cNvPr id="530024" name="Rectangle 616"/>
            <p:cNvSpPr>
              <a:spLocks noChangeArrowheads="1"/>
            </p:cNvSpPr>
            <p:nvPr/>
          </p:nvSpPr>
          <p:spPr bwMode="auto">
            <a:xfrm>
              <a:off x="981" y="2684"/>
              <a:ext cx="2041" cy="627"/>
            </a:xfrm>
            <a:prstGeom prst="rect">
              <a:avLst/>
            </a:prstGeom>
            <a:solidFill>
              <a:srgbClr val="FFEFE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Arial" charset="0"/>
                </a:rPr>
                <a:t>i-M</a:t>
              </a:r>
            </a:p>
          </p:txBody>
        </p:sp>
      </p:grpSp>
      <p:sp>
        <p:nvSpPr>
          <p:cNvPr id="530025" name="Oval 617"/>
          <p:cNvSpPr>
            <a:spLocks noChangeArrowheads="1"/>
          </p:cNvSpPr>
          <p:nvPr/>
        </p:nvSpPr>
        <p:spPr bwMode="auto">
          <a:xfrm>
            <a:off x="1042988" y="792163"/>
            <a:ext cx="1225550" cy="404812"/>
          </a:xfrm>
          <a:prstGeom prst="ellipse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8.33333E-7 -0.39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9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8.33333E-7 -0.399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29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0.00017 -0.399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9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736" grpId="0" animBg="1"/>
      <p:bldP spid="530007" grpId="0" animBg="1"/>
      <p:bldP spid="530008" grpId="0" animBg="1"/>
      <p:bldP spid="530009" grpId="0" animBg="1"/>
      <p:bldP spid="530010" grpId="0" animBg="1"/>
      <p:bldP spid="530011" grpId="0" animBg="1"/>
      <p:bldP spid="530012" grpId="0" animBg="1"/>
      <p:bldP spid="5300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8DE0-404B-4DAA-821A-3AEFF404BF58}" type="slidenum">
              <a:rPr lang="it-IT"/>
              <a:pPr/>
              <a:t>6</a:t>
            </a:fld>
            <a:endParaRPr lang="it-IT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wider perspective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(Generic) Model Management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dirty="0"/>
              <a:t>A proposal by Bernstein et al (2000 +)</a:t>
            </a:r>
          </a:p>
          <a:p>
            <a:pPr lvl="1"/>
            <a:r>
              <a:rPr lang="en-US" dirty="0"/>
              <a:t>Includes a set of operators on </a:t>
            </a:r>
          </a:p>
          <a:p>
            <a:pPr lvl="2"/>
            <a:r>
              <a:rPr lang="en-US" dirty="0"/>
              <a:t>schemas and </a:t>
            </a:r>
            <a:r>
              <a:rPr lang="en-US" dirty="0" smtClean="0"/>
              <a:t>mappings </a:t>
            </a:r>
            <a:r>
              <a:rPr lang="en-US" dirty="0"/>
              <a:t>between </a:t>
            </a:r>
            <a:r>
              <a:rPr lang="en-US" dirty="0" smtClean="0"/>
              <a:t>schemas</a:t>
            </a:r>
          </a:p>
          <a:p>
            <a:pPr lvl="1"/>
            <a:r>
              <a:rPr lang="en-US" dirty="0" smtClean="0"/>
              <a:t>The main operators</a:t>
            </a:r>
          </a:p>
          <a:p>
            <a:pPr lvl="2"/>
            <a:r>
              <a:rPr lang="en-US" dirty="0" smtClean="0"/>
              <a:t>Match</a:t>
            </a:r>
          </a:p>
          <a:p>
            <a:pPr lvl="2"/>
            <a:r>
              <a:rPr lang="en-US" dirty="0" smtClean="0"/>
              <a:t>Merge</a:t>
            </a:r>
          </a:p>
          <a:p>
            <a:pPr lvl="2"/>
            <a:r>
              <a:rPr lang="en-US" dirty="0" smtClean="0"/>
              <a:t>Diff</a:t>
            </a:r>
          </a:p>
          <a:p>
            <a:pPr lvl="2"/>
            <a:r>
              <a:rPr lang="en-US" dirty="0" smtClean="0"/>
              <a:t>ModelGen (=schema translation)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B832-24FA-4233-93DF-5F8B0008E051}" type="slidenum">
              <a:rPr lang="it-IT"/>
              <a:pPr/>
              <a:t>60</a:t>
            </a:fld>
            <a:endParaRPr lang="it-IT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rules, data level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95738" y="1196975"/>
            <a:ext cx="4968875" cy="532765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lIns="18000" rIns="36000"/>
          <a:lstStyle/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i-SM_ </a:t>
            </a:r>
            <a:r>
              <a:rPr lang="en-US" sz="1800" dirty="0" smtClean="0"/>
              <a:t>Lexical </a:t>
            </a:r>
            <a:r>
              <a:rPr lang="en-US" sz="1800" dirty="0"/>
              <a:t>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#</a:t>
            </a:r>
            <a:r>
              <a:rPr lang="en-US" sz="1800" dirty="0" smtClean="0"/>
              <a:t>i-lexicalOID_1 </a:t>
            </a:r>
            <a:r>
              <a:rPr lang="en-US" sz="1800" dirty="0"/>
              <a:t>(i-attOID),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i-AggrOID: #i-aggregationOID_1(i-absOID),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 smtClean="0"/>
              <a:t>LexicalOID</a:t>
            </a:r>
            <a:r>
              <a:rPr lang="en-US" sz="1800" dirty="0"/>
              <a:t>: </a:t>
            </a:r>
            <a:r>
              <a:rPr lang="en-US" sz="1800" dirty="0" smtClean="0"/>
              <a:t>#lexicalOID_1(attOID</a:t>
            </a:r>
            <a:r>
              <a:rPr lang="en-US" sz="1800" dirty="0"/>
              <a:t>),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Value: Value )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←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i-SM_AttributeOfAbstract(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i-attOID,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i-AbstractOID: i-absOID,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AttributeOfAbstractOID: 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Value: Value ),</a:t>
            </a:r>
          </a:p>
          <a:p>
            <a:pPr marL="177800" indent="-177800">
              <a:spcBef>
                <a:spcPct val="0"/>
              </a:spcBef>
              <a:buFontTx/>
              <a:buNone/>
            </a:pPr>
            <a:r>
              <a:rPr lang="en-US" sz="1800" dirty="0"/>
              <a:t>SM_AttributeOfAbstract(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OID: attOID,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AbstractOID: absOID,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Name: attName,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IsNullable: isNull,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IsID: isIdent,</a:t>
            </a:r>
          </a:p>
          <a:p>
            <a:pPr marL="533400" lvl="1" indent="-176213">
              <a:spcBef>
                <a:spcPct val="0"/>
              </a:spcBef>
              <a:buFontTx/>
              <a:buNone/>
            </a:pPr>
            <a:r>
              <a:rPr lang="en-US" sz="1800" dirty="0"/>
              <a:t>Type: type )</a:t>
            </a:r>
          </a:p>
        </p:txBody>
      </p:sp>
      <p:sp>
        <p:nvSpPr>
          <p:cNvPr id="588804" name="Rectangle 4"/>
          <p:cNvSpPr>
            <a:spLocks noChangeArrowheads="1"/>
          </p:cNvSpPr>
          <p:nvPr/>
        </p:nvSpPr>
        <p:spPr bwMode="auto">
          <a:xfrm>
            <a:off x="179388" y="1412875"/>
            <a:ext cx="3671887" cy="4679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marL="177800" indent="-177800" defTabSz="622300">
              <a:spcBef>
                <a:spcPct val="20000"/>
              </a:spcBef>
            </a:pPr>
            <a:endParaRPr lang="en-US" sz="600" dirty="0">
              <a:latin typeface="Arial" charset="0"/>
            </a:endParaRPr>
          </a:p>
          <a:p>
            <a:pPr marL="177800" indent="-177800" defTabSz="622300"/>
            <a:r>
              <a:rPr lang="en-US" sz="1800" dirty="0" smtClean="0">
                <a:latin typeface="Arial" charset="0"/>
              </a:rPr>
              <a:t>SM_Lexical( </a:t>
            </a:r>
            <a:endParaRPr lang="en-US" sz="1800" dirty="0">
              <a:latin typeface="Arial" charset="0"/>
            </a:endParaRPr>
          </a:p>
          <a:p>
            <a:pPr marL="177800" indent="-177800" defTabSz="622300"/>
            <a:r>
              <a:rPr lang="en-US" sz="1800" dirty="0">
                <a:latin typeface="Arial" charset="0"/>
              </a:rPr>
              <a:t>	OID: </a:t>
            </a:r>
            <a:r>
              <a:rPr lang="en-US" sz="1800" dirty="0" smtClean="0">
                <a:latin typeface="Arial" charset="0"/>
              </a:rPr>
              <a:t>#lexicalOID_1(attOID</a:t>
            </a:r>
            <a:r>
              <a:rPr lang="en-US" sz="1800" dirty="0">
                <a:latin typeface="Arial" charset="0"/>
              </a:rPr>
              <a:t>),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Name: name,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AggrOID: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	#aggregationOID_1(absOID),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IsNullable: isNullable,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IsKey: isIdent,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Type : type )</a:t>
            </a:r>
          </a:p>
          <a:p>
            <a:pPr marL="177800" indent="-177800" defTabSz="622300"/>
            <a:r>
              <a:rPr lang="en-US" sz="1800" i="1" dirty="0">
                <a:latin typeface="Arial" charset="0"/>
              </a:rPr>
              <a:t>←</a:t>
            </a:r>
            <a:endParaRPr lang="en-US" sz="1800" dirty="0">
              <a:latin typeface="Arial" charset="0"/>
            </a:endParaRPr>
          </a:p>
          <a:p>
            <a:pPr marL="177800" indent="-177800" defTabSz="622300"/>
            <a:r>
              <a:rPr lang="en-US" sz="1800" dirty="0">
                <a:latin typeface="Arial" charset="0"/>
              </a:rPr>
              <a:t>SM_AttributeOfAbstract(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OID: attOID,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Name: name,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AbstractOID: absOID,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IsIdent: isIdent,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IsNullable: isNullable , </a:t>
            </a:r>
          </a:p>
          <a:p>
            <a:pPr marL="177800" indent="-177800" defTabSz="622300"/>
            <a:r>
              <a:rPr lang="en-US" sz="1800" dirty="0">
                <a:latin typeface="Arial" charset="0"/>
              </a:rPr>
              <a:t>	Type: type ) ;</a:t>
            </a:r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 flipV="1">
            <a:off x="2916238" y="2205038"/>
            <a:ext cx="1296987" cy="287337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8806" name="Line 6"/>
          <p:cNvSpPr>
            <a:spLocks noChangeShapeType="1"/>
          </p:cNvSpPr>
          <p:nvPr/>
        </p:nvSpPr>
        <p:spPr bwMode="auto">
          <a:xfrm flipV="1">
            <a:off x="2916238" y="3933825"/>
            <a:ext cx="1295400" cy="503238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8807" name="Line 7"/>
          <p:cNvSpPr>
            <a:spLocks noChangeShapeType="1"/>
          </p:cNvSpPr>
          <p:nvPr/>
        </p:nvSpPr>
        <p:spPr bwMode="auto">
          <a:xfrm>
            <a:off x="2916238" y="4437063"/>
            <a:ext cx="1223962" cy="720725"/>
          </a:xfrm>
          <a:prstGeom prst="line">
            <a:avLst/>
          </a:prstGeom>
          <a:noFill/>
          <a:ln w="28575">
            <a:solidFill>
              <a:srgbClr val="FF66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A4E1-3B1A-421C-90EF-4869622EBB58}" type="slidenum">
              <a:rPr lang="it-IT"/>
              <a:pPr/>
              <a:t>61</a:t>
            </a:fld>
            <a:endParaRPr lang="it-IT"/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Generating data-level translations</a:t>
            </a:r>
          </a:p>
        </p:txBody>
      </p:sp>
      <p:sp>
        <p:nvSpPr>
          <p:cNvPr id="469001" name="AutoShape 9"/>
          <p:cNvSpPr>
            <a:spLocks noChangeArrowheads="1"/>
          </p:cNvSpPr>
          <p:nvPr/>
        </p:nvSpPr>
        <p:spPr bwMode="auto">
          <a:xfrm rot="18108823">
            <a:off x="4012406" y="3721895"/>
            <a:ext cx="1196975" cy="1223962"/>
          </a:xfrm>
          <a:custGeom>
            <a:avLst/>
            <a:gdLst>
              <a:gd name="G0" fmla="+- 0 0 0"/>
              <a:gd name="G1" fmla="+- 6400361 0 0"/>
              <a:gd name="G2" fmla="+- 0 0 64003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64003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400361"/>
              <a:gd name="G36" fmla="sin G34 6400361"/>
              <a:gd name="G37" fmla="+/ 64003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690 w 21600"/>
              <a:gd name="T5" fmla="*/ 2670 h 21600"/>
              <a:gd name="T6" fmla="*/ 9720 w 21600"/>
              <a:gd name="T7" fmla="*/ 18827 h 21600"/>
              <a:gd name="T8" fmla="*/ 7245 w 21600"/>
              <a:gd name="T9" fmla="*/ 673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3504"/>
                  <a:pt x="7400" y="15791"/>
                  <a:pt x="10080" y="16151"/>
                </a:cubicBezTo>
                <a:lnTo>
                  <a:pt x="9360" y="21503"/>
                </a:lnTo>
                <a:cubicBezTo>
                  <a:pt x="4000" y="20782"/>
                  <a:pt x="0" y="1620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AFD9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9003" name="Text Box 11"/>
          <p:cNvSpPr txBox="1">
            <a:spLocks noChangeArrowheads="1"/>
          </p:cNvSpPr>
          <p:nvPr/>
        </p:nvSpPr>
        <p:spPr bwMode="auto">
          <a:xfrm>
            <a:off x="1908175" y="3716338"/>
            <a:ext cx="187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charset="0"/>
              </a:rPr>
              <a:t>Schema translation</a:t>
            </a:r>
          </a:p>
        </p:txBody>
      </p:sp>
      <p:sp>
        <p:nvSpPr>
          <p:cNvPr id="469004" name="Text Box 12"/>
          <p:cNvSpPr txBox="1">
            <a:spLocks noChangeArrowheads="1"/>
          </p:cNvSpPr>
          <p:nvPr/>
        </p:nvSpPr>
        <p:spPr bwMode="auto">
          <a:xfrm>
            <a:off x="1979613" y="5157788"/>
            <a:ext cx="187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i="1">
                <a:latin typeface="Arial" charset="0"/>
              </a:rPr>
              <a:t>Data translation</a:t>
            </a:r>
          </a:p>
        </p:txBody>
      </p:sp>
      <p:sp>
        <p:nvSpPr>
          <p:cNvPr id="469005" name="AutoShape 13"/>
          <p:cNvSpPr>
            <a:spLocks noChangeArrowheads="1"/>
          </p:cNvSpPr>
          <p:nvPr/>
        </p:nvSpPr>
        <p:spPr bwMode="auto">
          <a:xfrm rot="5473586" flipV="1">
            <a:off x="469901" y="3859212"/>
            <a:ext cx="1801812" cy="2093913"/>
          </a:xfrm>
          <a:custGeom>
            <a:avLst/>
            <a:gdLst>
              <a:gd name="G0" fmla="+- 0 0 0"/>
              <a:gd name="G1" fmla="+- 11782740 0 0"/>
              <a:gd name="G2" fmla="+- 0 0 1178274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78274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782740"/>
              <a:gd name="G36" fmla="sin G34 11782740"/>
              <a:gd name="G37" fmla="+/ 1178274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80 w 21600"/>
              <a:gd name="T5" fmla="*/ 0 h 21600"/>
              <a:gd name="T6" fmla="*/ 2700 w 21600"/>
              <a:gd name="T7" fmla="*/ 10829 h 21600"/>
              <a:gd name="T8" fmla="*/ 10790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06"/>
                  <a:pt x="5400" y="10813"/>
                  <a:pt x="5400" y="10819"/>
                </a:cubicBezTo>
                <a:lnTo>
                  <a:pt x="0" y="10839"/>
                </a:lnTo>
                <a:cubicBezTo>
                  <a:pt x="0" y="10826"/>
                  <a:pt x="0" y="1081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9006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4386263" cy="4495800"/>
          </a:xfrm>
          <a:noFill/>
          <a:ln/>
        </p:spPr>
        <p:txBody>
          <a:bodyPr/>
          <a:lstStyle/>
          <a:p>
            <a:r>
              <a:rPr lang="en-US" sz="1800"/>
              <a:t>Same environment</a:t>
            </a:r>
          </a:p>
          <a:p>
            <a:r>
              <a:rPr lang="en-US" sz="1800"/>
              <a:t>Same language</a:t>
            </a:r>
          </a:p>
          <a:p>
            <a:r>
              <a:rPr lang="en-US" sz="1800"/>
              <a:t>High level translation specification</a:t>
            </a:r>
          </a:p>
        </p:txBody>
      </p:sp>
      <p:sp>
        <p:nvSpPr>
          <p:cNvPr id="469007" name="Rectangle 15"/>
          <p:cNvSpPr>
            <a:spLocks noChangeArrowheads="1"/>
          </p:cNvSpPr>
          <p:nvPr/>
        </p:nvSpPr>
        <p:spPr bwMode="auto">
          <a:xfrm>
            <a:off x="5435600" y="2349500"/>
            <a:ext cx="3240088" cy="995363"/>
          </a:xfrm>
          <a:prstGeom prst="rect">
            <a:avLst/>
          </a:prstGeom>
          <a:solidFill>
            <a:srgbClr val="5BB1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description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(mSM)</a:t>
            </a:r>
          </a:p>
        </p:txBody>
      </p:sp>
      <p:sp>
        <p:nvSpPr>
          <p:cNvPr id="469008" name="Rectangle 16"/>
          <p:cNvSpPr>
            <a:spLocks noChangeArrowheads="1"/>
          </p:cNvSpPr>
          <p:nvPr/>
        </p:nvSpPr>
        <p:spPr bwMode="auto">
          <a:xfrm>
            <a:off x="5435600" y="3729038"/>
            <a:ext cx="3240088" cy="995362"/>
          </a:xfrm>
          <a:prstGeom prst="rect">
            <a:avLst/>
          </a:prstGeom>
          <a:solidFill>
            <a:srgbClr val="AFD9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schemas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(SM)</a:t>
            </a:r>
          </a:p>
        </p:txBody>
      </p:sp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5435600" y="5097463"/>
            <a:ext cx="3240088" cy="995362"/>
          </a:xfrm>
          <a:prstGeom prst="rect">
            <a:avLst/>
          </a:prstGeom>
          <a:solidFill>
            <a:srgbClr val="E7F4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Supermodel instances 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Arial" charset="0"/>
              </a:rPr>
              <a:t>(i-SM)</a:t>
            </a:r>
          </a:p>
        </p:txBody>
      </p:sp>
      <p:sp>
        <p:nvSpPr>
          <p:cNvPr id="469010" name="AutoShape 18"/>
          <p:cNvSpPr>
            <a:spLocks noChangeArrowheads="1"/>
          </p:cNvSpPr>
          <p:nvPr/>
        </p:nvSpPr>
        <p:spPr bwMode="auto">
          <a:xfrm rot="18108823">
            <a:off x="4009231" y="5071270"/>
            <a:ext cx="1196975" cy="1223962"/>
          </a:xfrm>
          <a:custGeom>
            <a:avLst/>
            <a:gdLst>
              <a:gd name="G0" fmla="+- 0 0 0"/>
              <a:gd name="G1" fmla="+- 6400361 0 0"/>
              <a:gd name="G2" fmla="+- 0 0 640036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640036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400361"/>
              <a:gd name="G36" fmla="sin G34 6400361"/>
              <a:gd name="G37" fmla="+/ 640036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690 w 21600"/>
              <a:gd name="T5" fmla="*/ 2670 h 21600"/>
              <a:gd name="T6" fmla="*/ 9720 w 21600"/>
              <a:gd name="T7" fmla="*/ 18827 h 21600"/>
              <a:gd name="T8" fmla="*/ 7245 w 21600"/>
              <a:gd name="T9" fmla="*/ 6735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3504"/>
                  <a:pt x="7400" y="15791"/>
                  <a:pt x="10080" y="16151"/>
                </a:cubicBezTo>
                <a:lnTo>
                  <a:pt x="9360" y="21503"/>
                </a:lnTo>
                <a:cubicBezTo>
                  <a:pt x="4000" y="20782"/>
                  <a:pt x="0" y="16208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E7F4FF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69325" cy="1066800"/>
          </a:xfrm>
        </p:spPr>
        <p:txBody>
          <a:bodyPr/>
          <a:lstStyle/>
          <a:p>
            <a:r>
              <a:rPr lang="it-IT" dirty="0" smtClean="0"/>
              <a:t>Off-line </a:t>
            </a:r>
            <a:r>
              <a:rPr lang="it-IT" dirty="0" err="1" smtClean="0"/>
              <a:t>approach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6D4-CEEB-4438-83DD-2837A0AA03BE}" type="slidenum">
              <a:rPr lang="it-IT" smtClean="0"/>
              <a:pPr/>
              <a:t>62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auto">
          <a:xfrm>
            <a:off x="857224" y="1643050"/>
            <a:ext cx="2643206" cy="3786214"/>
          </a:xfrm>
          <a:prstGeom prst="rect">
            <a:avLst/>
          </a:prstGeom>
          <a:solidFill>
            <a:schemeClr val="bg1"/>
          </a:solidFill>
          <a:ln w="50800" cap="flat" cmpd="thickThin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Disco magnetico 7"/>
          <p:cNvSpPr/>
          <p:nvPr/>
        </p:nvSpPr>
        <p:spPr bwMode="auto">
          <a:xfrm>
            <a:off x="1000100" y="3786190"/>
            <a:ext cx="1785950" cy="85725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4643438" y="1643050"/>
            <a:ext cx="4000528" cy="4071966"/>
          </a:xfrm>
          <a:prstGeom prst="rect">
            <a:avLst/>
          </a:prstGeom>
          <a:solidFill>
            <a:schemeClr val="bg1"/>
          </a:solidFill>
          <a:ln w="50800" cap="flat" cmpd="thickThin" algn="ctr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isco magnetico 9"/>
          <p:cNvSpPr/>
          <p:nvPr/>
        </p:nvSpPr>
        <p:spPr bwMode="auto">
          <a:xfrm>
            <a:off x="6643702" y="4000504"/>
            <a:ext cx="1785950" cy="12858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57224" y="4857760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786314" y="5000636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MIDST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 bwMode="auto">
          <a:xfrm>
            <a:off x="6858016" y="2143116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85852" y="235743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5000628" y="2571744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5000628" y="3786190"/>
            <a:ext cx="1428760" cy="714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Connettore 2 17"/>
          <p:cNvCxnSpPr>
            <a:stCxn id="13" idx="2"/>
          </p:cNvCxnSpPr>
          <p:nvPr/>
        </p:nvCxnSpPr>
        <p:spPr bwMode="auto">
          <a:xfrm rot="5400000">
            <a:off x="7000892" y="3429000"/>
            <a:ext cx="114300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miter lim="800000"/>
            <a:headEnd type="arrow" w="med" len="med"/>
            <a:tailEnd type="arrow"/>
          </a:ln>
          <a:effectLst/>
        </p:spPr>
      </p:cxnSp>
      <p:cxnSp>
        <p:nvCxnSpPr>
          <p:cNvPr id="23" name="Connettore 2 22"/>
          <p:cNvCxnSpPr>
            <a:stCxn id="16" idx="3"/>
          </p:cNvCxnSpPr>
          <p:nvPr/>
        </p:nvCxnSpPr>
        <p:spPr bwMode="auto">
          <a:xfrm>
            <a:off x="6429388" y="4143380"/>
            <a:ext cx="28575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Connettore 2 24"/>
          <p:cNvCxnSpPr>
            <a:endCxn id="16" idx="1"/>
          </p:cNvCxnSpPr>
          <p:nvPr/>
        </p:nvCxnSpPr>
        <p:spPr bwMode="auto">
          <a:xfrm>
            <a:off x="3500430" y="4143380"/>
            <a:ext cx="150019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Connettore 2 26"/>
          <p:cNvCxnSpPr>
            <a:stCxn id="15" idx="3"/>
          </p:cNvCxnSpPr>
          <p:nvPr/>
        </p:nvCxnSpPr>
        <p:spPr bwMode="auto">
          <a:xfrm>
            <a:off x="6429388" y="2928934"/>
            <a:ext cx="857256" cy="10715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Connettore 2 29"/>
          <p:cNvCxnSpPr>
            <a:stCxn id="15" idx="1"/>
          </p:cNvCxnSpPr>
          <p:nvPr/>
        </p:nvCxnSpPr>
        <p:spPr bwMode="auto">
          <a:xfrm rot="10800000">
            <a:off x="3500430" y="2928934"/>
            <a:ext cx="150019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2" name="CasellaDiTesto 31"/>
          <p:cNvSpPr txBox="1"/>
          <p:nvPr/>
        </p:nvSpPr>
        <p:spPr>
          <a:xfrm>
            <a:off x="6929454" y="2285992"/>
            <a:ext cx="1227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Translator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143504" y="3929066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Importer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143504" y="2714620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Exporter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6858016" y="4643446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 smtClean="0"/>
              <a:t>Supermodel</a:t>
            </a:r>
            <a:endParaRPr lang="it-IT" sz="2000" dirty="0"/>
          </a:p>
        </p:txBody>
      </p:sp>
      <p:sp>
        <p:nvSpPr>
          <p:cNvPr id="40" name="Disco magnetico 39"/>
          <p:cNvSpPr/>
          <p:nvPr/>
        </p:nvSpPr>
        <p:spPr bwMode="auto">
          <a:xfrm>
            <a:off x="2357422" y="2643182"/>
            <a:ext cx="914400" cy="612648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isco magnetico 40"/>
          <p:cNvSpPr/>
          <p:nvPr/>
        </p:nvSpPr>
        <p:spPr bwMode="auto">
          <a:xfrm>
            <a:off x="1142976" y="1857364"/>
            <a:ext cx="914400" cy="1214446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571604" y="41433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1285852" y="235743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DB</a:t>
            </a:r>
            <a:endParaRPr lang="it-IT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2571736" y="285749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/>
              <a:t>DB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06E7-9FAA-439F-9D1C-6062982D9672}" type="slidenum">
              <a:rPr lang="it-IT"/>
              <a:pPr/>
              <a:t>63</a:t>
            </a:fld>
            <a:endParaRPr lang="it-IT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Experiments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significant</a:t>
            </a:r>
            <a:r>
              <a:rPr lang="it-IT" dirty="0"/>
              <a:t> set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models</a:t>
            </a:r>
            <a:endParaRPr lang="it-IT" dirty="0"/>
          </a:p>
          <a:p>
            <a:pPr lvl="1"/>
            <a:r>
              <a:rPr lang="it-IT" dirty="0"/>
              <a:t>ER (in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variants</a:t>
            </a:r>
            <a:r>
              <a:rPr lang="it-IT" dirty="0"/>
              <a:t> and </a:t>
            </a:r>
            <a:r>
              <a:rPr lang="it-IT" dirty="0" err="1"/>
              <a:t>extensions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Relational</a:t>
            </a:r>
            <a:endParaRPr lang="it-IT" dirty="0"/>
          </a:p>
          <a:p>
            <a:pPr lvl="1"/>
            <a:r>
              <a:rPr lang="it-IT" dirty="0"/>
              <a:t>OR</a:t>
            </a:r>
          </a:p>
          <a:p>
            <a:pPr lvl="1"/>
            <a:r>
              <a:rPr lang="it-IT" dirty="0"/>
              <a:t>XSD</a:t>
            </a:r>
          </a:p>
          <a:p>
            <a:pPr lvl="1"/>
            <a:r>
              <a:rPr lang="it-IT" dirty="0"/>
              <a:t>UML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3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CFE-EB8F-4B7E-9F83-C2BBB3ACB723}" type="slidenum">
              <a:rPr lang="it-IT"/>
              <a:pPr/>
              <a:t>64</a:t>
            </a:fld>
            <a:endParaRPr lang="it-IT"/>
          </a:p>
        </p:txBody>
      </p:sp>
      <p:cxnSp>
        <p:nvCxnSpPr>
          <p:cNvPr id="829442" name="AutoShape 2"/>
          <p:cNvCxnSpPr>
            <a:cxnSpLocks noChangeAspect="1" noChangeShapeType="1"/>
            <a:stCxn id="829446" idx="0"/>
            <a:endCxn id="829443" idx="4"/>
          </p:cNvCxnSpPr>
          <p:nvPr/>
        </p:nvCxnSpPr>
        <p:spPr bwMode="auto">
          <a:xfrm rot="5400000" flipH="1">
            <a:off x="34132" y="1913731"/>
            <a:ext cx="2455862" cy="428625"/>
          </a:xfrm>
          <a:prstGeom prst="curvedConnector3">
            <a:avLst>
              <a:gd name="adj1" fmla="val 49972"/>
            </a:avLst>
          </a:prstGeom>
          <a:noFill/>
          <a:ln w="38100">
            <a:solidFill>
              <a:srgbClr val="6666FF"/>
            </a:solidFill>
            <a:round/>
            <a:headEnd type="triangle" w="med" len="med"/>
            <a:tailEnd/>
          </a:ln>
        </p:spPr>
      </p:cxnSp>
      <p:sp>
        <p:nvSpPr>
          <p:cNvPr id="829443" name="Oval 3"/>
          <p:cNvSpPr>
            <a:spLocks noChangeAspect="1" noChangeArrowheads="1"/>
          </p:cNvSpPr>
          <p:nvPr/>
        </p:nvSpPr>
        <p:spPr bwMode="auto">
          <a:xfrm>
            <a:off x="263525" y="322263"/>
            <a:ext cx="1568450" cy="565150"/>
          </a:xfrm>
          <a:prstGeom prst="ellipse">
            <a:avLst/>
          </a:prstGeom>
          <a:solidFill>
            <a:schemeClr val="accent1"/>
          </a:solidFill>
          <a:ln w="36068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XSD </a:t>
            </a:r>
          </a:p>
        </p:txBody>
      </p:sp>
      <p:sp>
        <p:nvSpPr>
          <p:cNvPr id="829444" name="Oval 4"/>
          <p:cNvSpPr>
            <a:spLocks noChangeAspect="1" noChangeArrowheads="1"/>
          </p:cNvSpPr>
          <p:nvPr/>
        </p:nvSpPr>
        <p:spPr bwMode="auto">
          <a:xfrm>
            <a:off x="1571604" y="2000240"/>
            <a:ext cx="1803400" cy="1000125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OR </a:t>
            </a:r>
            <a:r>
              <a:rPr lang="en-GB" sz="1600" dirty="0" err="1">
                <a:latin typeface="Arial" charset="0"/>
              </a:rPr>
              <a:t>noTab</a:t>
            </a:r>
            <a:r>
              <a:rPr lang="en-GB" sz="1600" dirty="0">
                <a:latin typeface="Arial" charset="0"/>
              </a:rPr>
              <a:t>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 dirty="0">
                <a:latin typeface="Arial" charset="0"/>
              </a:rPr>
              <a:t>ref, FK, nested</a:t>
            </a:r>
          </a:p>
        </p:txBody>
      </p:sp>
      <p:sp>
        <p:nvSpPr>
          <p:cNvPr id="829445" name="Oval 5"/>
          <p:cNvSpPr>
            <a:spLocks noChangeAspect="1" noChangeArrowheads="1"/>
          </p:cNvSpPr>
          <p:nvPr/>
        </p:nvSpPr>
        <p:spPr bwMode="auto">
          <a:xfrm>
            <a:off x="3214678" y="5357826"/>
            <a:ext cx="1838325" cy="655638"/>
          </a:xfrm>
          <a:prstGeom prst="ellipse">
            <a:avLst/>
          </a:prstGeom>
          <a:solidFill>
            <a:schemeClr val="accent1"/>
          </a:solidFill>
          <a:ln w="36068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</a:tabLst>
            </a:pPr>
            <a:r>
              <a:rPr lang="en-GB" sz="1600">
                <a:latin typeface="Arial" charset="0"/>
              </a:rPr>
              <a:t>Relational</a:t>
            </a:r>
          </a:p>
        </p:txBody>
      </p:sp>
      <p:sp>
        <p:nvSpPr>
          <p:cNvPr id="829446" name="Oval 6"/>
          <p:cNvSpPr>
            <a:spLocks noChangeAspect="1" noChangeArrowheads="1"/>
          </p:cNvSpPr>
          <p:nvPr/>
        </p:nvSpPr>
        <p:spPr bwMode="auto">
          <a:xfrm>
            <a:off x="573088" y="3306763"/>
            <a:ext cx="1804987" cy="677862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OO ref,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nested</a:t>
            </a:r>
          </a:p>
        </p:txBody>
      </p:sp>
      <p:cxnSp>
        <p:nvCxnSpPr>
          <p:cNvPr id="829447" name="AutoShape 7"/>
          <p:cNvCxnSpPr>
            <a:cxnSpLocks noChangeAspect="1" noChangeShapeType="1"/>
            <a:stCxn id="829446" idx="4"/>
            <a:endCxn id="829450" idx="0"/>
          </p:cNvCxnSpPr>
          <p:nvPr/>
        </p:nvCxnSpPr>
        <p:spPr bwMode="auto">
          <a:xfrm rot="16200000" flipH="1">
            <a:off x="1144985" y="4315221"/>
            <a:ext cx="714375" cy="53181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48" name="Oval 8"/>
          <p:cNvSpPr>
            <a:spLocks noChangeAspect="1" noChangeArrowheads="1"/>
          </p:cNvSpPr>
          <p:nvPr/>
        </p:nvSpPr>
        <p:spPr bwMode="auto">
          <a:xfrm>
            <a:off x="2285984" y="500042"/>
            <a:ext cx="2154238" cy="665159"/>
          </a:xfrm>
          <a:prstGeom prst="ellipse">
            <a:avLst/>
          </a:prstGeom>
          <a:noFill/>
          <a:ln w="36068">
            <a:solidFill>
              <a:schemeClr val="bg2"/>
            </a:solidFill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OR 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 dirty="0">
                <a:latin typeface="Arial" charset="0"/>
              </a:rPr>
              <a:t>ref, FK, nested </a:t>
            </a:r>
          </a:p>
        </p:txBody>
      </p:sp>
      <p:cxnSp>
        <p:nvCxnSpPr>
          <p:cNvPr id="829449" name="AutoShape 9"/>
          <p:cNvCxnSpPr>
            <a:cxnSpLocks noChangeAspect="1" noChangeShapeType="1"/>
            <a:stCxn id="829444" idx="0"/>
            <a:endCxn id="829448" idx="4"/>
          </p:cNvCxnSpPr>
          <p:nvPr/>
        </p:nvCxnSpPr>
        <p:spPr bwMode="auto">
          <a:xfrm rot="5400000" flipH="1" flipV="1">
            <a:off x="2500684" y="1137822"/>
            <a:ext cx="835039" cy="889799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round/>
            <a:headEnd type="triangle" w="med" len="med"/>
            <a:tailEnd/>
          </a:ln>
        </p:spPr>
      </p:cxnSp>
      <p:sp>
        <p:nvSpPr>
          <p:cNvPr id="829450" name="Oval 10"/>
          <p:cNvSpPr>
            <a:spLocks noChangeAspect="1" noChangeArrowheads="1"/>
          </p:cNvSpPr>
          <p:nvPr/>
        </p:nvSpPr>
        <p:spPr bwMode="auto">
          <a:xfrm>
            <a:off x="627063" y="4699000"/>
            <a:ext cx="1803400" cy="677863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OO ref,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flat</a:t>
            </a:r>
          </a:p>
        </p:txBody>
      </p:sp>
      <p:cxnSp>
        <p:nvCxnSpPr>
          <p:cNvPr id="829451" name="AutoShape 11"/>
          <p:cNvCxnSpPr>
            <a:cxnSpLocks noChangeAspect="1" noChangeShapeType="1"/>
            <a:stCxn id="829457" idx="5"/>
            <a:endCxn id="829445" idx="7"/>
          </p:cNvCxnSpPr>
          <p:nvPr/>
        </p:nvCxnSpPr>
        <p:spPr bwMode="auto">
          <a:xfrm rot="16200000" flipH="1">
            <a:off x="4488123" y="5158178"/>
            <a:ext cx="588995" cy="2331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2" name="AutoShape 12"/>
          <p:cNvCxnSpPr>
            <a:cxnSpLocks noChangeAspect="1" noChangeShapeType="1"/>
            <a:stCxn id="829445" idx="0"/>
            <a:endCxn id="829457" idx="4"/>
          </p:cNvCxnSpPr>
          <p:nvPr/>
        </p:nvCxnSpPr>
        <p:spPr bwMode="auto">
          <a:xfrm rot="16200000" flipV="1">
            <a:off x="3921509" y="5145493"/>
            <a:ext cx="393708" cy="30957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3" name="AutoShape 13"/>
          <p:cNvCxnSpPr>
            <a:cxnSpLocks noChangeAspect="1" noChangeShapeType="1"/>
            <a:stCxn id="829444" idx="3"/>
            <a:endCxn id="829446" idx="7"/>
          </p:cNvCxnSpPr>
          <p:nvPr/>
        </p:nvCxnSpPr>
        <p:spPr bwMode="auto">
          <a:xfrm rot="16200000" flipH="1">
            <a:off x="1698656" y="2990949"/>
            <a:ext cx="552134" cy="278035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4" name="AutoShape 14"/>
          <p:cNvCxnSpPr>
            <a:cxnSpLocks noChangeAspect="1" noChangeShapeType="1"/>
            <a:stCxn id="829443" idx="3"/>
            <a:endCxn id="829446" idx="1"/>
          </p:cNvCxnSpPr>
          <p:nvPr/>
        </p:nvCxnSpPr>
        <p:spPr bwMode="auto">
          <a:xfrm rot="16200000" flipH="1">
            <a:off x="-643731" y="1955007"/>
            <a:ext cx="2619375" cy="344487"/>
          </a:xfrm>
          <a:prstGeom prst="curvedConnector3">
            <a:avLst>
              <a:gd name="adj1" fmla="val 50023"/>
            </a:avLst>
          </a:prstGeom>
          <a:noFill/>
          <a:ln w="38100">
            <a:solidFill>
              <a:srgbClr val="003366"/>
            </a:solidFill>
            <a:round/>
            <a:headEnd type="triangle" w="med" len="med"/>
            <a:tailEnd/>
          </a:ln>
        </p:spPr>
      </p:cxnSp>
      <p:sp>
        <p:nvSpPr>
          <p:cNvPr id="829455" name="Oval 15"/>
          <p:cNvSpPr>
            <a:spLocks noChangeAspect="1" noChangeArrowheads="1"/>
          </p:cNvSpPr>
          <p:nvPr/>
        </p:nvSpPr>
        <p:spPr bwMode="auto">
          <a:xfrm>
            <a:off x="3065463" y="3190875"/>
            <a:ext cx="1747837" cy="677863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FK, nested</a:t>
            </a:r>
          </a:p>
        </p:txBody>
      </p:sp>
      <p:cxnSp>
        <p:nvCxnSpPr>
          <p:cNvPr id="829456" name="AutoShape 16"/>
          <p:cNvCxnSpPr>
            <a:cxnSpLocks noChangeAspect="1" noChangeShapeType="1"/>
            <a:stCxn id="829444" idx="5"/>
            <a:endCxn id="829455" idx="0"/>
          </p:cNvCxnSpPr>
          <p:nvPr/>
        </p:nvCxnSpPr>
        <p:spPr bwMode="auto">
          <a:xfrm rot="16200000" flipH="1">
            <a:off x="3356655" y="2608147"/>
            <a:ext cx="336975" cy="82848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57" name="Oval 17"/>
          <p:cNvSpPr>
            <a:spLocks noChangeAspect="1" noChangeArrowheads="1"/>
          </p:cNvSpPr>
          <p:nvPr/>
        </p:nvSpPr>
        <p:spPr bwMode="auto">
          <a:xfrm>
            <a:off x="3143240" y="4286256"/>
            <a:ext cx="1919288" cy="677862"/>
          </a:xfrm>
          <a:prstGeom prst="ellipse">
            <a:avLst/>
          </a:prstGeom>
          <a:solidFill>
            <a:schemeClr val="accent1"/>
          </a:solidFill>
          <a:ln w="36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FK, flat</a:t>
            </a:r>
          </a:p>
        </p:txBody>
      </p:sp>
      <p:cxnSp>
        <p:nvCxnSpPr>
          <p:cNvPr id="829458" name="AutoShape 18"/>
          <p:cNvCxnSpPr>
            <a:cxnSpLocks noChangeAspect="1" noChangeShapeType="1"/>
            <a:stCxn id="829455" idx="4"/>
            <a:endCxn id="829457" idx="0"/>
          </p:cNvCxnSpPr>
          <p:nvPr/>
        </p:nvCxnSpPr>
        <p:spPr bwMode="auto">
          <a:xfrm rot="16200000" flipH="1">
            <a:off x="3812374" y="3995746"/>
            <a:ext cx="417518" cy="163502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FF99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59" name="AutoShape 19"/>
          <p:cNvCxnSpPr>
            <a:cxnSpLocks noChangeAspect="1" noChangeShapeType="1"/>
            <a:stCxn id="829450" idx="6"/>
            <a:endCxn id="829457" idx="3"/>
          </p:cNvCxnSpPr>
          <p:nvPr/>
        </p:nvCxnSpPr>
        <p:spPr bwMode="auto">
          <a:xfrm flipV="1">
            <a:off x="2430463" y="4864847"/>
            <a:ext cx="993850" cy="173085"/>
          </a:xfrm>
          <a:prstGeom prst="curved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0" name="AutoShape 20"/>
          <p:cNvCxnSpPr>
            <a:cxnSpLocks noChangeAspect="1" noChangeShapeType="1"/>
            <a:stCxn id="829457" idx="2"/>
            <a:endCxn id="829450" idx="7"/>
          </p:cNvCxnSpPr>
          <p:nvPr/>
        </p:nvCxnSpPr>
        <p:spPr bwMode="auto">
          <a:xfrm rot="10800000" flipV="1">
            <a:off x="2166362" y="4625187"/>
            <a:ext cx="976879" cy="173084"/>
          </a:xfrm>
          <a:prstGeom prst="curvedConnector2">
            <a:avLst/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1" name="AutoShape 21"/>
          <p:cNvCxnSpPr>
            <a:cxnSpLocks noChangeAspect="1" noChangeShapeType="1"/>
            <a:stCxn id="829455" idx="2"/>
            <a:endCxn id="829446" idx="6"/>
          </p:cNvCxnSpPr>
          <p:nvPr/>
        </p:nvCxnSpPr>
        <p:spPr bwMode="auto">
          <a:xfrm rot="10800000" flipV="1">
            <a:off x="2390775" y="3527425"/>
            <a:ext cx="660400" cy="115888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CC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2" name="AutoShape 22"/>
          <p:cNvCxnSpPr>
            <a:cxnSpLocks noChangeAspect="1" noChangeShapeType="1"/>
            <a:stCxn id="829446" idx="5"/>
            <a:endCxn id="829455" idx="3"/>
          </p:cNvCxnSpPr>
          <p:nvPr/>
        </p:nvCxnSpPr>
        <p:spPr bwMode="auto">
          <a:xfrm rot="5400000" flipH="1" flipV="1">
            <a:off x="2659856" y="3188494"/>
            <a:ext cx="115888" cy="1206500"/>
          </a:xfrm>
          <a:prstGeom prst="curvedConnector3">
            <a:avLst>
              <a:gd name="adj1" fmla="val -214287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3" name="AutoShape 23"/>
          <p:cNvCxnSpPr>
            <a:cxnSpLocks noChangeAspect="1" noChangeShapeType="1"/>
            <a:stCxn id="829443" idx="2"/>
            <a:endCxn id="829450" idx="2"/>
          </p:cNvCxnSpPr>
          <p:nvPr/>
        </p:nvCxnSpPr>
        <p:spPr bwMode="auto">
          <a:xfrm rot="10800000" flipH="1" flipV="1">
            <a:off x="250825" y="604838"/>
            <a:ext cx="363538" cy="4429125"/>
          </a:xfrm>
          <a:prstGeom prst="curvedConnector3">
            <a:avLst>
              <a:gd name="adj1" fmla="val -43606"/>
            </a:avLst>
          </a:prstGeom>
          <a:noFill/>
          <a:ln w="38100">
            <a:solidFill>
              <a:srgbClr val="003366"/>
            </a:solidFill>
            <a:round/>
            <a:headEnd type="triangle" w="med" len="med"/>
            <a:tailEnd/>
          </a:ln>
        </p:spPr>
      </p:cxnSp>
      <p:cxnSp>
        <p:nvCxnSpPr>
          <p:cNvPr id="829464" name="AutoShape 24"/>
          <p:cNvCxnSpPr>
            <a:cxnSpLocks noChangeAspect="1" noChangeShapeType="1"/>
            <a:stCxn id="829455" idx="5"/>
            <a:endCxn id="829457" idx="7"/>
          </p:cNvCxnSpPr>
          <p:nvPr/>
        </p:nvCxnSpPr>
        <p:spPr bwMode="auto">
          <a:xfrm rot="16200000" flipH="1">
            <a:off x="4361365" y="3965437"/>
            <a:ext cx="616060" cy="224120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66FF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65" name="AutoShape 25"/>
          <p:cNvCxnSpPr>
            <a:cxnSpLocks noChangeAspect="1" noChangeShapeType="1"/>
            <a:stCxn id="829446" idx="3"/>
            <a:endCxn id="829450" idx="1"/>
          </p:cNvCxnSpPr>
          <p:nvPr/>
        </p:nvCxnSpPr>
        <p:spPr bwMode="auto">
          <a:xfrm rot="16200000" flipH="1">
            <a:off x="407835" y="4314940"/>
            <a:ext cx="912917" cy="53743"/>
          </a:xfrm>
          <a:prstGeom prst="curvedConnector3">
            <a:avLst>
              <a:gd name="adj1" fmla="val 50000"/>
            </a:avLst>
          </a:prstGeom>
          <a:noFill/>
          <a:ln w="41275">
            <a:solidFill>
              <a:srgbClr val="33CC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9466" name="Oval 26"/>
          <p:cNvSpPr>
            <a:spLocks noChangeAspect="1" noChangeArrowheads="1"/>
          </p:cNvSpPr>
          <p:nvPr/>
        </p:nvSpPr>
        <p:spPr bwMode="auto">
          <a:xfrm>
            <a:off x="5214942" y="500042"/>
            <a:ext cx="2384425" cy="677863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Tab, gen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ref, FK, nested </a:t>
            </a:r>
          </a:p>
        </p:txBody>
      </p:sp>
      <p:cxnSp>
        <p:nvCxnSpPr>
          <p:cNvPr id="829467" name="AutoShape 27"/>
          <p:cNvCxnSpPr>
            <a:cxnSpLocks noChangeAspect="1" noChangeShapeType="1"/>
            <a:stCxn id="829448" idx="6"/>
            <a:endCxn id="829466" idx="2"/>
          </p:cNvCxnSpPr>
          <p:nvPr/>
        </p:nvCxnSpPr>
        <p:spPr bwMode="auto">
          <a:xfrm>
            <a:off x="4440222" y="832622"/>
            <a:ext cx="774720" cy="635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sp>
        <p:nvSpPr>
          <p:cNvPr id="829468" name="Oval 28"/>
          <p:cNvSpPr>
            <a:spLocks noChangeAspect="1" noChangeArrowheads="1"/>
          </p:cNvSpPr>
          <p:nvPr/>
        </p:nvSpPr>
        <p:spPr bwMode="auto">
          <a:xfrm>
            <a:off x="6643702" y="1357298"/>
            <a:ext cx="1924050" cy="1000125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OR noTab, gen </a:t>
            </a:r>
          </a:p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600">
                <a:latin typeface="Arial" charset="0"/>
              </a:rPr>
              <a:t>ref, FK, nested</a:t>
            </a:r>
          </a:p>
        </p:txBody>
      </p:sp>
      <p:cxnSp>
        <p:nvCxnSpPr>
          <p:cNvPr id="829469" name="AutoShape 29"/>
          <p:cNvCxnSpPr>
            <a:cxnSpLocks noChangeAspect="1" noChangeShapeType="1"/>
            <a:stCxn id="829444" idx="6"/>
            <a:endCxn id="829471" idx="2"/>
          </p:cNvCxnSpPr>
          <p:nvPr/>
        </p:nvCxnSpPr>
        <p:spPr bwMode="auto">
          <a:xfrm flipV="1">
            <a:off x="3375004" y="1870856"/>
            <a:ext cx="768368" cy="62944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cxnSp>
        <p:nvCxnSpPr>
          <p:cNvPr id="829470" name="AutoShape 30"/>
          <p:cNvCxnSpPr>
            <a:cxnSpLocks noChangeAspect="1" noChangeShapeType="1"/>
            <a:stCxn id="829468" idx="0"/>
            <a:endCxn id="829466" idx="4"/>
          </p:cNvCxnSpPr>
          <p:nvPr/>
        </p:nvCxnSpPr>
        <p:spPr bwMode="auto">
          <a:xfrm rot="16200000" flipV="1">
            <a:off x="6916745" y="668316"/>
            <a:ext cx="179393" cy="119857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round/>
            <a:headEnd type="triangle" w="med" len="med"/>
            <a:tailEnd/>
          </a:ln>
        </p:spPr>
      </p:cxnSp>
      <p:sp>
        <p:nvSpPr>
          <p:cNvPr id="829471" name="Oval 31"/>
          <p:cNvSpPr>
            <a:spLocks noChangeAspect="1" noChangeArrowheads="1"/>
          </p:cNvSpPr>
          <p:nvPr/>
        </p:nvSpPr>
        <p:spPr bwMode="auto">
          <a:xfrm>
            <a:off x="4143372" y="1571612"/>
            <a:ext cx="1976438" cy="598487"/>
          </a:xfrm>
          <a:prstGeom prst="ellipse">
            <a:avLst/>
          </a:prstGeom>
          <a:noFill/>
          <a:ln w="36068" algn="ctr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835025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63575" algn="l"/>
                <a:tab pos="1327150" algn="l"/>
                <a:tab pos="1987550" algn="l"/>
              </a:tabLst>
            </a:pPr>
            <a:r>
              <a:rPr lang="en-GB" sz="1400" dirty="0">
                <a:latin typeface="Arial" charset="0"/>
              </a:rPr>
              <a:t>OR </a:t>
            </a:r>
            <a:r>
              <a:rPr lang="en-GB" sz="1400" dirty="0" err="1">
                <a:latin typeface="Arial" charset="0"/>
              </a:rPr>
              <a:t>noTab</a:t>
            </a:r>
            <a:r>
              <a:rPr lang="en-GB" sz="1400" dirty="0">
                <a:latin typeface="Arial" charset="0"/>
              </a:rPr>
              <a:t>, gen, FK, nested</a:t>
            </a:r>
          </a:p>
        </p:txBody>
      </p:sp>
      <p:cxnSp>
        <p:nvCxnSpPr>
          <p:cNvPr id="829472" name="AutoShape 32"/>
          <p:cNvCxnSpPr>
            <a:cxnSpLocks noChangeAspect="1" noChangeShapeType="1"/>
            <a:stCxn id="829468" idx="2"/>
            <a:endCxn id="829471" idx="6"/>
          </p:cNvCxnSpPr>
          <p:nvPr/>
        </p:nvCxnSpPr>
        <p:spPr bwMode="auto">
          <a:xfrm rot="10800000" flipV="1">
            <a:off x="6119810" y="1857360"/>
            <a:ext cx="523892" cy="1349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29473" name="AutoShape 33"/>
          <p:cNvCxnSpPr>
            <a:cxnSpLocks noChangeAspect="1" noChangeShapeType="1"/>
            <a:stCxn id="829455" idx="7"/>
            <a:endCxn id="829471" idx="4"/>
          </p:cNvCxnSpPr>
          <p:nvPr/>
        </p:nvCxnSpPr>
        <p:spPr bwMode="auto">
          <a:xfrm rot="5400000" flipH="1" flipV="1">
            <a:off x="4284440" y="2442995"/>
            <a:ext cx="1120047" cy="574256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3300"/>
            </a:solidFill>
            <a:round/>
            <a:headEnd type="triangle" w="med" len="med"/>
            <a:tailEnd/>
          </a:ln>
        </p:spPr>
      </p:cxnSp>
      <p:cxnSp>
        <p:nvCxnSpPr>
          <p:cNvPr id="829474" name="AutoShape 34"/>
          <p:cNvCxnSpPr>
            <a:cxnSpLocks noChangeAspect="1" noChangeShapeType="1"/>
            <a:stCxn id="829444" idx="1"/>
            <a:endCxn id="829443" idx="5"/>
          </p:cNvCxnSpPr>
          <p:nvPr/>
        </p:nvCxnSpPr>
        <p:spPr bwMode="auto">
          <a:xfrm rot="16200000" flipV="1">
            <a:off x="1047966" y="1358964"/>
            <a:ext cx="1342056" cy="2334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9CC00"/>
            </a:solidFill>
            <a:round/>
            <a:headEnd type="triangle" w="med" len="med"/>
            <a:tailEnd/>
          </a:ln>
        </p:spPr>
      </p:cxnSp>
      <p:sp>
        <p:nvSpPr>
          <p:cNvPr id="829475" name="Text Box 35"/>
          <p:cNvSpPr txBox="1">
            <a:spLocks noChangeAspect="1" noChangeArrowheads="1"/>
          </p:cNvSpPr>
          <p:nvPr/>
        </p:nvSpPr>
        <p:spPr bwMode="auto">
          <a:xfrm>
            <a:off x="4929190" y="2786058"/>
            <a:ext cx="456247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834" tIns="50379" rIns="19834" bIns="50379">
            <a:spAutoFit/>
          </a:bodyPr>
          <a:lstStyle/>
          <a:p>
            <a:pPr marL="587375" lvl="1" indent="-292100" defTabSz="1008063"/>
            <a:r>
              <a:rPr lang="en-US" sz="2000" b="1" dirty="0">
                <a:solidFill>
                  <a:srgbClr val="A50021"/>
                </a:solidFill>
                <a:latin typeface="Arial" charset="0"/>
              </a:rPr>
              <a:t>37+ Remove generalizations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6666FF"/>
                </a:solidFill>
                <a:latin typeface="Arial" charset="0"/>
              </a:rPr>
              <a:t>36 </a:t>
            </a:r>
            <a:r>
              <a:rPr lang="en-US" sz="2000" b="1" dirty="0" err="1">
                <a:solidFill>
                  <a:srgbClr val="6666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6666FF"/>
                </a:solidFill>
                <a:latin typeface="Arial" charset="0"/>
              </a:rPr>
              <a:t> sets (with ref)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99CC00"/>
                </a:solidFill>
                <a:latin typeface="Arial" charset="0"/>
              </a:rPr>
              <a:t>03 </a:t>
            </a:r>
            <a:r>
              <a:rPr lang="en-US" sz="2000" b="1" dirty="0" err="1">
                <a:solidFill>
                  <a:srgbClr val="99CC00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99CC00"/>
                </a:solidFill>
                <a:latin typeface="Arial" charset="0"/>
              </a:rPr>
              <a:t> sets (with FKs)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24 </a:t>
            </a:r>
            <a:r>
              <a:rPr lang="en-US" sz="2000" b="1" dirty="0" err="1">
                <a:solidFill>
                  <a:srgbClr val="FF6600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FF6600"/>
                </a:solidFill>
                <a:latin typeface="Arial" charset="0"/>
              </a:rPr>
              <a:t> structures (flatten)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66FFFF"/>
                </a:solidFill>
                <a:latin typeface="Arial" charset="0"/>
              </a:rPr>
              <a:t>06 </a:t>
            </a:r>
            <a:r>
              <a:rPr lang="en-US" sz="2000" b="1" dirty="0" err="1">
                <a:solidFill>
                  <a:srgbClr val="66FF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66FFFF"/>
                </a:solidFill>
                <a:latin typeface="Arial" charset="0"/>
              </a:rPr>
              <a:t> structures (TT &amp; FKs)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33CCFF"/>
                </a:solidFill>
                <a:latin typeface="Arial" charset="0"/>
              </a:rPr>
              <a:t>01 </a:t>
            </a:r>
            <a:r>
              <a:rPr lang="en-US" sz="2000" b="1" dirty="0" err="1">
                <a:solidFill>
                  <a:srgbClr val="33CCFF"/>
                </a:solidFill>
                <a:latin typeface="Arial" charset="0"/>
              </a:rPr>
              <a:t>Unnest</a:t>
            </a:r>
            <a:r>
              <a:rPr lang="en-US" sz="2000" b="1" dirty="0">
                <a:solidFill>
                  <a:srgbClr val="33CCFF"/>
                </a:solidFill>
                <a:latin typeface="Arial" charset="0"/>
              </a:rPr>
              <a:t> structures (TT &amp; ref)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43 FKs for references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29 Tables for typed tables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339933"/>
                </a:solidFill>
                <a:latin typeface="Arial" charset="0"/>
              </a:rPr>
              <a:t>30 Typed tables for tables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CC00FF"/>
                </a:solidFill>
                <a:latin typeface="Arial" charset="0"/>
              </a:rPr>
              <a:t>13 References for FK</a:t>
            </a:r>
          </a:p>
          <a:p>
            <a:pPr marL="587375" lvl="1" indent="-292100" defTabSz="1008063"/>
            <a:r>
              <a:rPr lang="en-US" sz="2000" b="1" dirty="0">
                <a:solidFill>
                  <a:srgbClr val="003366"/>
                </a:solidFill>
                <a:latin typeface="Arial" charset="0"/>
              </a:rPr>
              <a:t>31 Nest referenced classes</a:t>
            </a:r>
          </a:p>
          <a:p>
            <a:pPr marL="587375" lvl="1" indent="-292100" defTabSz="1008063"/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off-line </a:t>
            </a:r>
            <a:r>
              <a:rPr lang="it-IT" dirty="0" err="1" smtClean="0"/>
              <a:t>approach</a:t>
            </a:r>
            <a:r>
              <a:rPr lang="it-IT" dirty="0" smtClean="0"/>
              <a:t>: </a:t>
            </a:r>
            <a:r>
              <a:rPr lang="it-IT" dirty="0" err="1" smtClean="0"/>
              <a:t>drawbacks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highly</a:t>
            </a:r>
            <a:r>
              <a:rPr lang="it-IT" dirty="0" smtClean="0"/>
              <a:t> </a:t>
            </a:r>
            <a:r>
              <a:rPr lang="it-IT" dirty="0" err="1" smtClean="0"/>
              <a:t>inefficient</a:t>
            </a:r>
            <a:r>
              <a:rPr lang="it-IT" dirty="0" smtClean="0"/>
              <a:t>,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requires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moved</a:t>
            </a:r>
            <a:r>
              <a:rPr lang="it-IT" dirty="0" smtClean="0"/>
              <a:t> back and </a:t>
            </a:r>
            <a:r>
              <a:rPr lang="it-IT" dirty="0" err="1" smtClean="0"/>
              <a:t>forth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data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endParaRPr lang="it-IT" dirty="0" smtClean="0"/>
          </a:p>
          <a:p>
            <a:r>
              <a:rPr lang="it-IT" dirty="0" smtClean="0"/>
              <a:t>A "</a:t>
            </a:r>
            <a:r>
              <a:rPr lang="it-IT" dirty="0" err="1" smtClean="0"/>
              <a:t>run-time</a:t>
            </a:r>
            <a:r>
              <a:rPr lang="it-IT" dirty="0" smtClean="0"/>
              <a:t>"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65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run-time</a:t>
            </a:r>
            <a:r>
              <a:rPr lang="it-IT" dirty="0" smtClean="0"/>
              <a:t> alternative: </a:t>
            </a:r>
            <a:r>
              <a:rPr lang="it-IT" dirty="0" err="1" smtClean="0"/>
              <a:t>generating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feature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generate,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datalog</a:t>
            </a:r>
            <a:r>
              <a:rPr lang="it-IT" dirty="0" smtClean="0"/>
              <a:t> </a:t>
            </a:r>
            <a:r>
              <a:rPr lang="it-IT" dirty="0" err="1" smtClean="0"/>
              <a:t>traslation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r>
              <a:rPr lang="it-IT" dirty="0" smtClean="0"/>
              <a:t>, </a:t>
            </a:r>
            <a:r>
              <a:rPr lang="it-IT" dirty="0" err="1" smtClean="0"/>
              <a:t>executable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r>
              <a:rPr lang="it-IT" dirty="0" smtClean="0"/>
              <a:t> </a:t>
            </a:r>
            <a:r>
              <a:rPr lang="it-IT" dirty="0" err="1" smtClean="0"/>
              <a:t>defining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r>
              <a:rPr lang="it-IT" dirty="0" smtClean="0"/>
              <a:t> </a:t>
            </a:r>
            <a:r>
              <a:rPr lang="it-IT" dirty="0" err="1" smtClean="0"/>
              <a:t>representing</a:t>
            </a:r>
            <a:r>
              <a:rPr lang="it-IT" dirty="0" smtClean="0"/>
              <a:t> the target schema.</a:t>
            </a:r>
          </a:p>
          <a:p>
            <a:r>
              <a:rPr lang="it-IT" dirty="0" err="1" smtClean="0"/>
              <a:t>How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datalog</a:t>
            </a:r>
            <a:r>
              <a:rPr lang="it-IT" dirty="0" smtClean="0"/>
              <a:t> schema </a:t>
            </a:r>
            <a:r>
              <a:rPr lang="it-IT" dirty="0" err="1" smtClean="0"/>
              <a:t>rules</a:t>
            </a:r>
            <a:r>
              <a:rPr lang="it-IT" dirty="0" smtClean="0"/>
              <a:t> under a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endParaRPr lang="it-IT" dirty="0" smtClean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66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Runtime</a:t>
            </a:r>
            <a:r>
              <a:rPr lang="it-IT" dirty="0" smtClean="0"/>
              <a:t> </a:t>
            </a:r>
            <a:r>
              <a:rPr lang="it-IT" dirty="0" err="1" smtClean="0"/>
              <a:t>translation</a:t>
            </a:r>
            <a:r>
              <a:rPr lang="it-IT" dirty="0" smtClean="0"/>
              <a:t> procedure</a:t>
            </a:r>
            <a:endParaRPr lang="it-IT" dirty="0"/>
          </a:p>
        </p:txBody>
      </p:sp>
      <p:grpSp>
        <p:nvGrpSpPr>
          <p:cNvPr id="32" name="Gruppo 31"/>
          <p:cNvGrpSpPr/>
          <p:nvPr/>
        </p:nvGrpSpPr>
        <p:grpSpPr>
          <a:xfrm>
            <a:off x="714348" y="1428736"/>
            <a:ext cx="8286808" cy="4429156"/>
            <a:chOff x="714348" y="1428736"/>
            <a:chExt cx="8286808" cy="4429156"/>
          </a:xfrm>
        </p:grpSpPr>
        <p:sp>
          <p:nvSpPr>
            <p:cNvPr id="4" name="Rettangolo 3"/>
            <p:cNvSpPr/>
            <p:nvPr/>
          </p:nvSpPr>
          <p:spPr>
            <a:xfrm>
              <a:off x="714348" y="2357430"/>
              <a:ext cx="3000396" cy="3500462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4714876" y="1857364"/>
              <a:ext cx="4286280" cy="4000528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6786578" y="2214554"/>
              <a:ext cx="1285884" cy="5715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5214942" y="2928934"/>
              <a:ext cx="1285884" cy="642942"/>
            </a:xfrm>
            <a:prstGeom prst="rect">
              <a:avLst/>
            </a:prstGeom>
            <a:solidFill>
              <a:srgbClr val="E1F4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5143504" y="4500570"/>
              <a:ext cx="1428760" cy="9286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214546" y="2786058"/>
              <a:ext cx="1285884" cy="785818"/>
            </a:xfrm>
            <a:prstGeom prst="rect">
              <a:avLst/>
            </a:prstGeom>
            <a:solidFill>
              <a:srgbClr val="FFF3F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" name="Disco magnetico 9"/>
            <p:cNvSpPr/>
            <p:nvPr/>
          </p:nvSpPr>
          <p:spPr>
            <a:xfrm>
              <a:off x="1000100" y="3929066"/>
              <a:ext cx="1928826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" name="Disco magnetico 10"/>
            <p:cNvSpPr/>
            <p:nvPr/>
          </p:nvSpPr>
          <p:spPr>
            <a:xfrm>
              <a:off x="7215206" y="3929066"/>
              <a:ext cx="1643074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2357422" y="2928934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Views</a:t>
              </a:r>
              <a:endParaRPr lang="it-IT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1571604" y="4500570"/>
              <a:ext cx="714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dirty="0" smtClean="0"/>
                <a:t>DB</a:t>
              </a:r>
              <a:endParaRPr lang="it-IT" sz="28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286644" y="4500570"/>
              <a:ext cx="1571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err="1" smtClean="0"/>
                <a:t>Supermodel</a:t>
              </a:r>
              <a:endParaRPr lang="it-IT" sz="20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5143504" y="4572008"/>
              <a:ext cx="13573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Schema</a:t>
              </a:r>
            </a:p>
            <a:p>
              <a:r>
                <a:rPr lang="it-IT" dirty="0" err="1" smtClean="0"/>
                <a:t>Importer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214942" y="2928934"/>
              <a:ext cx="15001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View</a:t>
              </a:r>
              <a:endParaRPr lang="it-IT" sz="1600" dirty="0" smtClean="0"/>
            </a:p>
            <a:p>
              <a:r>
                <a:rPr lang="it-IT" sz="1600" dirty="0" err="1" smtClean="0"/>
                <a:t>Generator</a:t>
              </a:r>
              <a:endParaRPr lang="it-IT" sz="16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6929454" y="2304628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err="1" smtClean="0"/>
                <a:t>Translator</a:t>
              </a:r>
              <a:endParaRPr lang="it-IT" sz="16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5000628" y="5357826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MIDST</a:t>
              </a:r>
              <a:endParaRPr lang="it-IT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857224" y="5357826"/>
              <a:ext cx="3000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Operational</a:t>
              </a:r>
              <a:r>
                <a:rPr lang="it-IT" dirty="0" smtClean="0"/>
                <a:t> System</a:t>
              </a:r>
              <a:endParaRPr lang="it-IT" dirty="0"/>
            </a:p>
          </p:txBody>
        </p:sp>
        <p:cxnSp>
          <p:nvCxnSpPr>
            <p:cNvPr id="21" name="Connettore 2 20"/>
            <p:cNvCxnSpPr>
              <a:stCxn id="6" idx="2"/>
              <a:endCxn id="11" idx="1"/>
            </p:cNvCxnSpPr>
            <p:nvPr/>
          </p:nvCxnSpPr>
          <p:spPr>
            <a:xfrm rot="16200000" flipH="1">
              <a:off x="7161627" y="3053950"/>
              <a:ext cx="1143008" cy="607223"/>
            </a:xfrm>
            <a:prstGeom prst="straightConnector1">
              <a:avLst/>
            </a:prstGeom>
            <a:ln w="38100">
              <a:solidFill>
                <a:srgbClr val="FF66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2 21"/>
            <p:cNvCxnSpPr/>
            <p:nvPr/>
          </p:nvCxnSpPr>
          <p:spPr>
            <a:xfrm rot="16200000" flipH="1">
              <a:off x="6393669" y="3321843"/>
              <a:ext cx="928694" cy="71438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>
              <a:stCxn id="8" idx="3"/>
              <a:endCxn id="11" idx="2"/>
            </p:cNvCxnSpPr>
            <p:nvPr/>
          </p:nvCxnSpPr>
          <p:spPr>
            <a:xfrm flipV="1">
              <a:off x="6572264" y="4572008"/>
              <a:ext cx="642942" cy="392909"/>
            </a:xfrm>
            <a:prstGeom prst="straightConnector1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>
              <a:stCxn id="9" idx="3"/>
              <a:endCxn id="16" idx="1"/>
            </p:cNvCxnSpPr>
            <p:nvPr/>
          </p:nvCxnSpPr>
          <p:spPr>
            <a:xfrm>
              <a:off x="3500430" y="3178967"/>
              <a:ext cx="1714512" cy="42355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>
              <a:stCxn id="15" idx="1"/>
              <a:endCxn id="10" idx="4"/>
            </p:cNvCxnSpPr>
            <p:nvPr/>
          </p:nvCxnSpPr>
          <p:spPr>
            <a:xfrm rot="10800000">
              <a:off x="2928926" y="4572009"/>
              <a:ext cx="2214578" cy="415499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>
              <a:stCxn id="9" idx="0"/>
            </p:cNvCxnSpPr>
            <p:nvPr/>
          </p:nvCxnSpPr>
          <p:spPr>
            <a:xfrm rot="5400000" flipH="1" flipV="1">
              <a:off x="2571736" y="2500306"/>
              <a:ext cx="57150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2 49"/>
            <p:cNvCxnSpPr/>
            <p:nvPr/>
          </p:nvCxnSpPr>
          <p:spPr>
            <a:xfrm rot="5400000" flipH="1" flipV="1">
              <a:off x="142844" y="3143248"/>
              <a:ext cx="185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/>
            <p:cNvSpPr txBox="1"/>
            <p:nvPr/>
          </p:nvSpPr>
          <p:spPr>
            <a:xfrm>
              <a:off x="2428860" y="1428736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Access via target schema S</a:t>
              </a:r>
              <a:r>
                <a:rPr lang="it-IT" sz="1600" baseline="-25000" dirty="0" smtClean="0"/>
                <a:t>t</a:t>
              </a:r>
              <a:endParaRPr lang="it-IT" sz="1600" baseline="-25000" dirty="0"/>
            </a:p>
          </p:txBody>
        </p:sp>
        <p:sp>
          <p:nvSpPr>
            <p:cNvPr id="57" name="CasellaDiTesto 56"/>
            <p:cNvSpPr txBox="1"/>
            <p:nvPr/>
          </p:nvSpPr>
          <p:spPr>
            <a:xfrm>
              <a:off x="785786" y="1428736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Access via source schema </a:t>
              </a:r>
              <a:r>
                <a:rPr lang="it-IT" sz="1600" dirty="0" err="1" smtClean="0"/>
                <a:t>S</a:t>
              </a:r>
              <a:r>
                <a:rPr lang="it-IT" sz="1600" baseline="-25000" dirty="0" err="1" smtClean="0"/>
                <a:t>s</a:t>
              </a:r>
              <a:endParaRPr lang="it-IT" sz="1600" baseline="-25000" dirty="0"/>
            </a:p>
          </p:txBody>
        </p:sp>
      </p:grp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67</a:t>
            </a:fld>
            <a:endParaRPr lang="it-IT"/>
          </a:p>
        </p:txBody>
      </p:sp>
      <p:sp>
        <p:nvSpPr>
          <p:cNvPr id="30" name="Segnaposto piè di pagina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cxnSp>
        <p:nvCxnSpPr>
          <p:cNvPr id="20" name="Connettore 2 19"/>
          <p:cNvCxnSpPr/>
          <p:nvPr/>
        </p:nvCxnSpPr>
        <p:spPr bwMode="auto">
          <a:xfrm>
            <a:off x="2428860" y="3571876"/>
            <a:ext cx="0" cy="4331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>
                <a:alpha val="71000"/>
              </a:srgbClr>
            </a:solidFill>
            <a:prstDash val="solid"/>
            <a:miter lim="800000"/>
            <a:headEnd type="triangl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69325" cy="1066800"/>
          </a:xfrm>
        </p:spPr>
        <p:txBody>
          <a:bodyPr/>
          <a:lstStyle/>
          <a:p>
            <a:r>
              <a:rPr lang="it-IT" dirty="0" err="1" smtClean="0"/>
              <a:t>Run-time</a:t>
            </a:r>
            <a:r>
              <a:rPr lang="it-IT" dirty="0" smtClean="0"/>
              <a:t> vs off-line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86D4-CEEB-4438-83DD-2837A0AA03BE}" type="slidenum">
              <a:rPr lang="it-IT" smtClean="0"/>
              <a:pPr/>
              <a:t>68</a:t>
            </a:fld>
            <a:endParaRPr lang="it-IT"/>
          </a:p>
        </p:txBody>
      </p:sp>
      <p:grpSp>
        <p:nvGrpSpPr>
          <p:cNvPr id="29" name="Gruppo 28"/>
          <p:cNvGrpSpPr/>
          <p:nvPr/>
        </p:nvGrpSpPr>
        <p:grpSpPr>
          <a:xfrm>
            <a:off x="4071934" y="1071546"/>
            <a:ext cx="4572032" cy="2428892"/>
            <a:chOff x="857224" y="1643050"/>
            <a:chExt cx="7786742" cy="4071966"/>
          </a:xfrm>
        </p:grpSpPr>
        <p:sp>
          <p:nvSpPr>
            <p:cNvPr id="6" name="Rettangolo 5"/>
            <p:cNvSpPr/>
            <p:nvPr/>
          </p:nvSpPr>
          <p:spPr bwMode="auto">
            <a:xfrm>
              <a:off x="857224" y="1643050"/>
              <a:ext cx="2643206" cy="3786214"/>
            </a:xfrm>
            <a:prstGeom prst="rect">
              <a:avLst/>
            </a:prstGeom>
            <a:solidFill>
              <a:schemeClr val="bg1"/>
            </a:solidFill>
            <a:ln w="50800" cap="flat" cmpd="thickThin" algn="ctr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Disco magnetico 7"/>
            <p:cNvSpPr/>
            <p:nvPr/>
          </p:nvSpPr>
          <p:spPr bwMode="auto">
            <a:xfrm>
              <a:off x="1000100" y="3786190"/>
              <a:ext cx="1785950" cy="85725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4643438" y="1643050"/>
              <a:ext cx="4000528" cy="4071966"/>
            </a:xfrm>
            <a:prstGeom prst="rect">
              <a:avLst/>
            </a:prstGeom>
            <a:solidFill>
              <a:schemeClr val="bg1"/>
            </a:solidFill>
            <a:ln w="50800" cap="flat" cmpd="thickThin" algn="ctr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Disco magnetico 9"/>
            <p:cNvSpPr/>
            <p:nvPr/>
          </p:nvSpPr>
          <p:spPr bwMode="auto">
            <a:xfrm>
              <a:off x="6643702" y="4000504"/>
              <a:ext cx="1785950" cy="1285884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857224" y="4857760"/>
              <a:ext cx="2662263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Operational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Systems</a:t>
              </a:r>
              <a:endParaRPr lang="it-IT" sz="120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786314" y="5000637"/>
              <a:ext cx="1203289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MIDST</a:t>
              </a:r>
              <a:endParaRPr lang="it-IT" sz="1200" dirty="0"/>
            </a:p>
          </p:txBody>
        </p:sp>
        <p:sp>
          <p:nvSpPr>
            <p:cNvPr id="13" name="Rettangolo 12"/>
            <p:cNvSpPr/>
            <p:nvPr/>
          </p:nvSpPr>
          <p:spPr bwMode="auto">
            <a:xfrm>
              <a:off x="6858016" y="2143116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285852" y="2357429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15" name="Rettangolo 14"/>
            <p:cNvSpPr/>
            <p:nvPr/>
          </p:nvSpPr>
          <p:spPr bwMode="auto">
            <a:xfrm>
              <a:off x="5000628" y="2571744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ttangolo 15"/>
            <p:cNvSpPr/>
            <p:nvPr/>
          </p:nvSpPr>
          <p:spPr bwMode="auto">
            <a:xfrm>
              <a:off x="5000628" y="3786190"/>
              <a:ext cx="1428760" cy="71438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8" name="Connettore 2 17"/>
            <p:cNvCxnSpPr>
              <a:stCxn id="13" idx="2"/>
            </p:cNvCxnSpPr>
            <p:nvPr/>
          </p:nvCxnSpPr>
          <p:spPr bwMode="auto">
            <a:xfrm rot="5400000">
              <a:off x="7000892" y="3429000"/>
              <a:ext cx="114300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miter lim="800000"/>
              <a:headEnd type="arrow" w="med" len="med"/>
              <a:tailEnd type="arrow"/>
            </a:ln>
            <a:effectLst/>
          </p:spPr>
        </p:cxnSp>
        <p:cxnSp>
          <p:nvCxnSpPr>
            <p:cNvPr id="23" name="Connettore 2 22"/>
            <p:cNvCxnSpPr>
              <a:stCxn id="16" idx="3"/>
            </p:cNvCxnSpPr>
            <p:nvPr/>
          </p:nvCxnSpPr>
          <p:spPr bwMode="auto">
            <a:xfrm>
              <a:off x="6429388" y="4143380"/>
              <a:ext cx="28575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5" name="Connettore 2 24"/>
            <p:cNvCxnSpPr>
              <a:endCxn id="16" idx="1"/>
            </p:cNvCxnSpPr>
            <p:nvPr/>
          </p:nvCxnSpPr>
          <p:spPr bwMode="auto">
            <a:xfrm>
              <a:off x="3500430" y="4143380"/>
              <a:ext cx="150019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7" name="Connettore 2 26"/>
            <p:cNvCxnSpPr>
              <a:stCxn id="15" idx="3"/>
            </p:cNvCxnSpPr>
            <p:nvPr/>
          </p:nvCxnSpPr>
          <p:spPr bwMode="auto">
            <a:xfrm>
              <a:off x="6429388" y="2928934"/>
              <a:ext cx="857256" cy="107157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0" name="Connettore 2 29"/>
            <p:cNvCxnSpPr>
              <a:stCxn id="15" idx="1"/>
            </p:cNvCxnSpPr>
            <p:nvPr/>
          </p:nvCxnSpPr>
          <p:spPr bwMode="auto">
            <a:xfrm rot="10800000">
              <a:off x="3500430" y="2928934"/>
              <a:ext cx="150019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32" name="CasellaDiTesto 31"/>
            <p:cNvSpPr txBox="1"/>
            <p:nvPr/>
          </p:nvSpPr>
          <p:spPr>
            <a:xfrm>
              <a:off x="6929454" y="2285992"/>
              <a:ext cx="1383840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Translator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5143504" y="3929066"/>
              <a:ext cx="1226586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Importer</a:t>
              </a:r>
              <a:endParaRPr lang="it-IT" sz="1100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5143504" y="2714621"/>
              <a:ext cx="1229498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Exporter</a:t>
              </a:r>
              <a:endParaRPr lang="it-IT" sz="1100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6858016" y="4643445"/>
              <a:ext cx="1570216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err="1" smtClean="0"/>
                <a:t>Supermodel</a:t>
              </a:r>
              <a:endParaRPr lang="it-IT" sz="1100" dirty="0"/>
            </a:p>
          </p:txBody>
        </p:sp>
        <p:sp>
          <p:nvSpPr>
            <p:cNvPr id="40" name="Disco magnetico 39"/>
            <p:cNvSpPr/>
            <p:nvPr/>
          </p:nvSpPr>
          <p:spPr bwMode="auto">
            <a:xfrm>
              <a:off x="2357422" y="2643182"/>
              <a:ext cx="914400" cy="612648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Disco magnetico 40"/>
            <p:cNvSpPr/>
            <p:nvPr/>
          </p:nvSpPr>
          <p:spPr bwMode="auto">
            <a:xfrm>
              <a:off x="1142976" y="1857364"/>
              <a:ext cx="914400" cy="1214446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1571605" y="4143381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1285852" y="2357429"/>
              <a:ext cx="722790" cy="544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DB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2571736" y="2857496"/>
              <a:ext cx="693669" cy="5141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50" dirty="0" smtClean="0"/>
                <a:t>DB</a:t>
              </a:r>
              <a:endParaRPr lang="it-IT" sz="1050" dirty="0"/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214282" y="3143248"/>
            <a:ext cx="5143504" cy="3143272"/>
            <a:chOff x="714348" y="1428736"/>
            <a:chExt cx="8286808" cy="4429156"/>
          </a:xfrm>
        </p:grpSpPr>
        <p:sp>
          <p:nvSpPr>
            <p:cNvPr id="33" name="Rettangolo 32"/>
            <p:cNvSpPr/>
            <p:nvPr/>
          </p:nvSpPr>
          <p:spPr>
            <a:xfrm>
              <a:off x="714348" y="2357430"/>
              <a:ext cx="3000396" cy="3500462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4714876" y="1857364"/>
              <a:ext cx="4286280" cy="4000528"/>
            </a:xfrm>
            <a:prstGeom prst="rect">
              <a:avLst/>
            </a:prstGeom>
            <a:solidFill>
              <a:schemeClr val="bg1"/>
            </a:solidFill>
            <a:ln w="50800" cmpd="thickThin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6786578" y="2214554"/>
              <a:ext cx="1285884" cy="5715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5214942" y="2928934"/>
              <a:ext cx="1285884" cy="642942"/>
            </a:xfrm>
            <a:prstGeom prst="rect">
              <a:avLst/>
            </a:prstGeom>
            <a:solidFill>
              <a:srgbClr val="E1F4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5143504" y="4500570"/>
              <a:ext cx="1428760" cy="92869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2214546" y="2786058"/>
              <a:ext cx="1285884" cy="785818"/>
            </a:xfrm>
            <a:prstGeom prst="rect">
              <a:avLst/>
            </a:prstGeom>
            <a:solidFill>
              <a:srgbClr val="FFF3F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47" name="Disco magnetico 46"/>
            <p:cNvSpPr/>
            <p:nvPr/>
          </p:nvSpPr>
          <p:spPr>
            <a:xfrm>
              <a:off x="1000100" y="3929066"/>
              <a:ext cx="1928826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 dirty="0"/>
            </a:p>
          </p:txBody>
        </p:sp>
        <p:sp>
          <p:nvSpPr>
            <p:cNvPr id="48" name="Disco magnetico 47"/>
            <p:cNvSpPr/>
            <p:nvPr/>
          </p:nvSpPr>
          <p:spPr>
            <a:xfrm>
              <a:off x="7215206" y="3929066"/>
              <a:ext cx="1643074" cy="1285884"/>
            </a:xfrm>
            <a:prstGeom prst="flowChartMagneticDisk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2357422" y="2928934"/>
              <a:ext cx="1071571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Views</a:t>
              </a:r>
              <a:endParaRPr lang="it-IT" sz="1200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1571604" y="4500569"/>
              <a:ext cx="714380" cy="810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DB</a:t>
              </a:r>
              <a:endParaRPr lang="it-IT" sz="1400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7286644" y="4500569"/>
              <a:ext cx="1571636" cy="405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Supermodel</a:t>
              </a:r>
              <a:endParaRPr lang="it-IT" sz="1100" dirty="0"/>
            </a:p>
          </p:txBody>
        </p:sp>
        <p:sp>
          <p:nvSpPr>
            <p:cNvPr id="52" name="CasellaDiTesto 51"/>
            <p:cNvSpPr txBox="1"/>
            <p:nvPr/>
          </p:nvSpPr>
          <p:spPr>
            <a:xfrm>
              <a:off x="5143505" y="4572007"/>
              <a:ext cx="1357321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Schema</a:t>
              </a:r>
            </a:p>
            <a:p>
              <a:r>
                <a:rPr lang="it-IT" sz="1200" dirty="0" err="1" smtClean="0"/>
                <a:t>Importer</a:t>
              </a:r>
              <a:endParaRPr lang="it-IT" sz="1200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5214943" y="2928934"/>
              <a:ext cx="1500198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err="1" smtClean="0"/>
                <a:t>View</a:t>
              </a:r>
              <a:endParaRPr lang="it-IT" sz="1000" dirty="0" smtClean="0"/>
            </a:p>
            <a:p>
              <a:r>
                <a:rPr lang="it-IT" sz="1000" dirty="0" err="1" smtClean="0"/>
                <a:t>Generator</a:t>
              </a:r>
              <a:endParaRPr lang="it-IT" sz="1000" dirty="0"/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6929455" y="2304629"/>
              <a:ext cx="1143009" cy="620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err="1" smtClean="0"/>
                <a:t>Translator</a:t>
              </a:r>
              <a:endParaRPr lang="it-IT" sz="10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5000628" y="5357826"/>
              <a:ext cx="1285883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MIDST</a:t>
              </a:r>
              <a:endParaRPr lang="it-IT" sz="1200" dirty="0"/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857224" y="5357826"/>
              <a:ext cx="3000395" cy="429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Operational</a:t>
              </a:r>
              <a:r>
                <a:rPr lang="it-IT" sz="1200" dirty="0" smtClean="0"/>
                <a:t> System</a:t>
              </a:r>
              <a:endParaRPr lang="it-IT" sz="1200" dirty="0"/>
            </a:p>
          </p:txBody>
        </p:sp>
        <p:cxnSp>
          <p:nvCxnSpPr>
            <p:cNvPr id="57" name="Connettore 2 56"/>
            <p:cNvCxnSpPr>
              <a:stCxn id="38" idx="2"/>
              <a:endCxn id="48" idx="1"/>
            </p:cNvCxnSpPr>
            <p:nvPr/>
          </p:nvCxnSpPr>
          <p:spPr>
            <a:xfrm rot="16200000" flipH="1">
              <a:off x="7161627" y="3053950"/>
              <a:ext cx="1143008" cy="607223"/>
            </a:xfrm>
            <a:prstGeom prst="straightConnector1">
              <a:avLst/>
            </a:prstGeom>
            <a:ln w="38100">
              <a:solidFill>
                <a:srgbClr val="FF660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2 57"/>
            <p:cNvCxnSpPr/>
            <p:nvPr/>
          </p:nvCxnSpPr>
          <p:spPr>
            <a:xfrm rot="16200000" flipH="1">
              <a:off x="6393669" y="3321843"/>
              <a:ext cx="928694" cy="71438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2 58"/>
            <p:cNvCxnSpPr>
              <a:stCxn id="45" idx="3"/>
              <a:endCxn id="48" idx="2"/>
            </p:cNvCxnSpPr>
            <p:nvPr/>
          </p:nvCxnSpPr>
          <p:spPr>
            <a:xfrm flipV="1">
              <a:off x="6572264" y="4572008"/>
              <a:ext cx="642942" cy="392909"/>
            </a:xfrm>
            <a:prstGeom prst="straightConnector1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  <a:headEnd type="none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2 59"/>
            <p:cNvCxnSpPr>
              <a:stCxn id="46" idx="3"/>
              <a:endCxn id="53" idx="1"/>
            </p:cNvCxnSpPr>
            <p:nvPr/>
          </p:nvCxnSpPr>
          <p:spPr>
            <a:xfrm>
              <a:off x="3500429" y="3178968"/>
              <a:ext cx="1714514" cy="60052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2 60"/>
            <p:cNvCxnSpPr>
              <a:stCxn id="52" idx="1"/>
              <a:endCxn id="47" idx="4"/>
            </p:cNvCxnSpPr>
            <p:nvPr/>
          </p:nvCxnSpPr>
          <p:spPr>
            <a:xfrm rot="10800000">
              <a:off x="2928929" y="4572009"/>
              <a:ext cx="2214577" cy="35779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2 61"/>
            <p:cNvCxnSpPr>
              <a:stCxn id="46" idx="0"/>
            </p:cNvCxnSpPr>
            <p:nvPr/>
          </p:nvCxnSpPr>
          <p:spPr>
            <a:xfrm rot="5400000" flipH="1" flipV="1">
              <a:off x="2571736" y="2500306"/>
              <a:ext cx="57150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2 62"/>
            <p:cNvCxnSpPr/>
            <p:nvPr/>
          </p:nvCxnSpPr>
          <p:spPr>
            <a:xfrm rot="5400000" flipH="1" flipV="1">
              <a:off x="142844" y="3143248"/>
              <a:ext cx="185738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asellaDiTesto 63"/>
            <p:cNvSpPr txBox="1"/>
            <p:nvPr/>
          </p:nvSpPr>
          <p:spPr>
            <a:xfrm>
              <a:off x="2428860" y="1428736"/>
              <a:ext cx="1277965" cy="780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Access via target schema </a:t>
              </a:r>
              <a:endParaRPr lang="it-IT" sz="1000" baseline="-25000" dirty="0"/>
            </a:p>
          </p:txBody>
        </p:sp>
        <p:sp>
          <p:nvSpPr>
            <p:cNvPr id="65" name="CasellaDiTesto 64"/>
            <p:cNvSpPr txBox="1"/>
            <p:nvPr/>
          </p:nvSpPr>
          <p:spPr>
            <a:xfrm>
              <a:off x="785787" y="1428736"/>
              <a:ext cx="1309705" cy="780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/>
                <a:t>Access via source schema </a:t>
              </a:r>
              <a:endParaRPr lang="it-IT" sz="10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key idea in the procedure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classification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MIDST </a:t>
            </a:r>
            <a:r>
              <a:rPr lang="it-IT" dirty="0" err="1" smtClean="0"/>
              <a:t>metaconstructs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play in the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rapresentation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Three </a:t>
            </a:r>
            <a:r>
              <a:rPr lang="it-IT" dirty="0" err="1" smtClean="0"/>
              <a:t>categories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Container </a:t>
            </a:r>
            <a:r>
              <a:rPr lang="it-IT" dirty="0" err="1" smtClean="0"/>
              <a:t>Constructs</a:t>
            </a:r>
            <a:r>
              <a:rPr lang="it-IT" dirty="0" smtClean="0"/>
              <a:t>: </a:t>
            </a:r>
            <a:r>
              <a:rPr lang="en-US" dirty="0" smtClean="0"/>
              <a:t>structured objects</a:t>
            </a:r>
          </a:p>
          <a:p>
            <a:pPr lvl="2"/>
            <a:r>
              <a:rPr lang="en-US" dirty="0" smtClean="0"/>
              <a:t>Tables in relational model</a:t>
            </a:r>
          </a:p>
          <a:p>
            <a:pPr lvl="2"/>
            <a:r>
              <a:rPr lang="en-US" dirty="0" smtClean="0"/>
              <a:t>Classes in the OO model</a:t>
            </a:r>
            <a:endParaRPr lang="it-IT" dirty="0" smtClean="0"/>
          </a:p>
          <a:p>
            <a:pPr lvl="1"/>
            <a:r>
              <a:rPr lang="it-IT" dirty="0" err="1" smtClean="0"/>
              <a:t>Content</a:t>
            </a:r>
            <a:r>
              <a:rPr lang="it-IT" dirty="0" smtClean="0"/>
              <a:t> </a:t>
            </a:r>
            <a:r>
              <a:rPr lang="it-IT" dirty="0" err="1" smtClean="0"/>
              <a:t>Constructs</a:t>
            </a:r>
            <a:r>
              <a:rPr lang="it-IT" dirty="0" smtClean="0"/>
              <a:t>: </a:t>
            </a:r>
            <a:r>
              <a:rPr lang="en-US" dirty="0" smtClean="0"/>
              <a:t>elements of Container Constructs</a:t>
            </a:r>
          </a:p>
          <a:p>
            <a:pPr lvl="2"/>
            <a:r>
              <a:rPr lang="en-US" dirty="0" smtClean="0"/>
              <a:t>Columns in relational model</a:t>
            </a:r>
          </a:p>
          <a:p>
            <a:pPr lvl="2"/>
            <a:r>
              <a:rPr lang="en-US" dirty="0" smtClean="0"/>
              <a:t>Attributes in the ER model</a:t>
            </a:r>
            <a:endParaRPr lang="it-IT" dirty="0" smtClean="0"/>
          </a:p>
          <a:p>
            <a:pPr lvl="1"/>
            <a:r>
              <a:rPr lang="it-IT" dirty="0" err="1" smtClean="0"/>
              <a:t>Support</a:t>
            </a:r>
            <a:r>
              <a:rPr lang="it-IT" dirty="0" smtClean="0"/>
              <a:t> </a:t>
            </a:r>
            <a:r>
              <a:rPr lang="it-IT" dirty="0" err="1" smtClean="0"/>
              <a:t>Construct</a:t>
            </a:r>
            <a:r>
              <a:rPr lang="it-IT" dirty="0" smtClean="0"/>
              <a:t>: </a:t>
            </a:r>
            <a:r>
              <a:rPr lang="it-IT" dirty="0" err="1" smtClean="0"/>
              <a:t>essentially</a:t>
            </a:r>
            <a:r>
              <a:rPr lang="it-IT" dirty="0" smtClean="0"/>
              <a:t> </a:t>
            </a:r>
            <a:r>
              <a:rPr lang="it-IT" dirty="0" err="1" smtClean="0"/>
              <a:t>specify</a:t>
            </a:r>
            <a:r>
              <a:rPr lang="it-IT" dirty="0" smtClean="0"/>
              <a:t> </a:t>
            </a:r>
            <a:r>
              <a:rPr lang="it-IT" dirty="0" err="1" smtClean="0"/>
              <a:t>constraints</a:t>
            </a:r>
            <a:endParaRPr lang="it-IT" dirty="0" smtClean="0"/>
          </a:p>
          <a:p>
            <a:pPr lvl="2"/>
            <a:r>
              <a:rPr lang="it-IT" dirty="0" err="1" smtClean="0"/>
              <a:t>Foreign</a:t>
            </a:r>
            <a:r>
              <a:rPr lang="it-IT" dirty="0" smtClean="0"/>
              <a:t> </a:t>
            </a:r>
            <a:r>
              <a:rPr lang="it-IT" dirty="0" err="1" smtClean="0"/>
              <a:t>keys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Construct</a:t>
            </a:r>
            <a:r>
              <a:rPr lang="it-IT" dirty="0" smtClean="0"/>
              <a:t> </a:t>
            </a:r>
            <a:r>
              <a:rPr lang="it-IT" dirty="0" err="1" smtClean="0"/>
              <a:t>classification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69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79EE-0FD8-4DF4-A3F5-E5F4EFE78DF6}" type="slidenum">
              <a:rPr lang="it-IT"/>
              <a:pPr/>
              <a:t>7</a:t>
            </a:fld>
            <a:endParaRPr lang="it-IT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A simple example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sz="1800" dirty="0"/>
              <a:t>An </a:t>
            </a:r>
            <a:r>
              <a:rPr lang="it-IT" sz="1800" dirty="0" err="1"/>
              <a:t>object</a:t>
            </a:r>
            <a:r>
              <a:rPr lang="it-IT" sz="1800" dirty="0"/>
              <a:t> </a:t>
            </a:r>
            <a:r>
              <a:rPr lang="it-IT" sz="1800" dirty="0" err="1"/>
              <a:t>relational</a:t>
            </a:r>
            <a:r>
              <a:rPr lang="it-IT" sz="1800" dirty="0"/>
              <a:t> database, </a:t>
            </a:r>
            <a:r>
              <a:rPr lang="it-IT" sz="1800" dirty="0" err="1"/>
              <a:t>to</a:t>
            </a:r>
            <a:r>
              <a:rPr lang="it-IT" sz="1800" dirty="0"/>
              <a:t> </a:t>
            </a:r>
            <a:r>
              <a:rPr lang="it-IT" sz="1800" dirty="0" err="1"/>
              <a:t>be</a:t>
            </a:r>
            <a:r>
              <a:rPr lang="it-IT" sz="1800" dirty="0"/>
              <a:t> </a:t>
            </a:r>
            <a:r>
              <a:rPr lang="it-IT" sz="1800" dirty="0" err="1"/>
              <a:t>translated</a:t>
            </a:r>
            <a:r>
              <a:rPr lang="it-IT" sz="1800" dirty="0"/>
              <a:t> in a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one</a:t>
            </a:r>
            <a:endParaRPr lang="it-IT" sz="1800" dirty="0"/>
          </a:p>
          <a:p>
            <a:r>
              <a:rPr lang="it-IT" sz="1800" dirty="0"/>
              <a:t>Source: </a:t>
            </a:r>
            <a:r>
              <a:rPr lang="it-IT" sz="1800" dirty="0" smtClean="0"/>
              <a:t>"the" </a:t>
            </a:r>
            <a:r>
              <a:rPr lang="it-IT" sz="1800" dirty="0" err="1"/>
              <a:t>OR-model</a:t>
            </a:r>
            <a:endParaRPr lang="it-IT" sz="1800" dirty="0"/>
          </a:p>
          <a:p>
            <a:r>
              <a:rPr lang="it-IT" sz="1800" dirty="0"/>
              <a:t>Target: the </a:t>
            </a:r>
            <a:r>
              <a:rPr lang="it-IT" sz="1800" dirty="0" err="1"/>
              <a:t>relational</a:t>
            </a:r>
            <a:r>
              <a:rPr lang="it-IT" sz="1800" dirty="0"/>
              <a:t> </a:t>
            </a:r>
            <a:r>
              <a:rPr lang="it-IT" sz="1800" dirty="0" err="1"/>
              <a:t>model</a:t>
            </a:r>
            <a:endParaRPr lang="it-IT" sz="1800" dirty="0"/>
          </a:p>
        </p:txBody>
      </p:sp>
      <p:pic>
        <p:nvPicPr>
          <p:cNvPr id="790532" name="Picture 4" descr="txp_fig"/>
          <p:cNvPicPr>
            <a:picLocks noGrp="1" noChangeAspect="1" noChangeArrowheads="1"/>
          </p:cNvPicPr>
          <p:nvPr>
            <p:ph sz="half" idx="2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0" y="3141663"/>
            <a:ext cx="7772400" cy="1754187"/>
          </a:xfrm>
          <a:noFill/>
          <a:ln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188" y="3429000"/>
            <a:ext cx="5400675" cy="2413000"/>
            <a:chOff x="385" y="2160"/>
            <a:chExt cx="3402" cy="1520"/>
          </a:xfrm>
        </p:grpSpPr>
        <p:sp>
          <p:nvSpPr>
            <p:cNvPr id="790534" name="Oval 6"/>
            <p:cNvSpPr>
              <a:spLocks noChangeArrowheads="1"/>
            </p:cNvSpPr>
            <p:nvPr/>
          </p:nvSpPr>
          <p:spPr bwMode="auto">
            <a:xfrm>
              <a:off x="385" y="2160"/>
              <a:ext cx="499" cy="1134"/>
            </a:xfrm>
            <a:prstGeom prst="ellipse">
              <a:avLst/>
            </a:prstGeom>
            <a:noFill/>
            <a:ln w="254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35" name="Oval 7"/>
            <p:cNvSpPr>
              <a:spLocks noChangeArrowheads="1"/>
            </p:cNvSpPr>
            <p:nvPr/>
          </p:nvSpPr>
          <p:spPr bwMode="auto">
            <a:xfrm>
              <a:off x="3016" y="2341"/>
              <a:ext cx="499" cy="72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36" name="Text Box 8"/>
            <p:cNvSpPr txBox="1">
              <a:spLocks noChangeArrowheads="1"/>
            </p:cNvSpPr>
            <p:nvPr/>
          </p:nvSpPr>
          <p:spPr bwMode="auto">
            <a:xfrm>
              <a:off x="1837" y="3430"/>
              <a:ext cx="195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000">
                  <a:latin typeface="Arial" charset="0"/>
                </a:rPr>
                <a:t>System managed ids</a:t>
              </a:r>
            </a:p>
          </p:txBody>
        </p:sp>
        <p:cxnSp>
          <p:nvCxnSpPr>
            <p:cNvPr id="790537" name="AutoShape 9"/>
            <p:cNvCxnSpPr>
              <a:cxnSpLocks noChangeShapeType="1"/>
              <a:stCxn id="790536" idx="0"/>
              <a:endCxn id="790534" idx="5"/>
            </p:cNvCxnSpPr>
            <p:nvPr/>
          </p:nvCxnSpPr>
          <p:spPr bwMode="auto">
            <a:xfrm flipH="1" flipV="1">
              <a:off x="811" y="3136"/>
              <a:ext cx="2001" cy="294"/>
            </a:xfrm>
            <a:prstGeom prst="straightConnector1">
              <a:avLst/>
            </a:prstGeom>
            <a:noFill/>
            <a:ln w="22225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90538" name="AutoShape 10"/>
            <p:cNvCxnSpPr>
              <a:cxnSpLocks noChangeShapeType="1"/>
              <a:stCxn id="790536" idx="0"/>
              <a:endCxn id="790535" idx="3"/>
            </p:cNvCxnSpPr>
            <p:nvPr/>
          </p:nvCxnSpPr>
          <p:spPr bwMode="auto">
            <a:xfrm flipV="1">
              <a:off x="2812" y="2969"/>
              <a:ext cx="277" cy="461"/>
            </a:xfrm>
            <a:prstGeom prst="straightConnector1">
              <a:avLst/>
            </a:prstGeom>
            <a:noFill/>
            <a:ln w="22225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55650" y="3644900"/>
            <a:ext cx="4824413" cy="1223963"/>
            <a:chOff x="476" y="2296"/>
            <a:chExt cx="3039" cy="771"/>
          </a:xfrm>
        </p:grpSpPr>
        <p:sp>
          <p:nvSpPr>
            <p:cNvPr id="790540" name="Rectangle 12"/>
            <p:cNvSpPr>
              <a:spLocks noChangeArrowheads="1"/>
            </p:cNvSpPr>
            <p:nvPr/>
          </p:nvSpPr>
          <p:spPr bwMode="auto">
            <a:xfrm>
              <a:off x="476" y="2296"/>
              <a:ext cx="363" cy="7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41" name="Rectangle 13"/>
            <p:cNvSpPr>
              <a:spLocks noChangeArrowheads="1"/>
            </p:cNvSpPr>
            <p:nvPr/>
          </p:nvSpPr>
          <p:spPr bwMode="auto">
            <a:xfrm>
              <a:off x="2336" y="2374"/>
              <a:ext cx="408" cy="69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42" name="Rectangle 14"/>
            <p:cNvSpPr>
              <a:spLocks noChangeArrowheads="1"/>
            </p:cNvSpPr>
            <p:nvPr/>
          </p:nvSpPr>
          <p:spPr bwMode="auto">
            <a:xfrm>
              <a:off x="3072" y="2523"/>
              <a:ext cx="398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517" y="2432"/>
              <a:ext cx="998" cy="544"/>
              <a:chOff x="2517" y="2432"/>
              <a:chExt cx="998" cy="544"/>
            </a:xfrm>
          </p:grpSpPr>
          <p:sp>
            <p:nvSpPr>
              <p:cNvPr id="790544" name="Line 16"/>
              <p:cNvSpPr>
                <a:spLocks noChangeShapeType="1"/>
              </p:cNvSpPr>
              <p:nvPr/>
            </p:nvSpPr>
            <p:spPr bwMode="auto">
              <a:xfrm>
                <a:off x="2517" y="2432"/>
                <a:ext cx="998" cy="182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5" name="Line 17"/>
              <p:cNvSpPr>
                <a:spLocks noChangeShapeType="1"/>
              </p:cNvSpPr>
              <p:nvPr/>
            </p:nvSpPr>
            <p:spPr bwMode="auto">
              <a:xfrm flipV="1">
                <a:off x="2517" y="2659"/>
                <a:ext cx="998" cy="136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6" name="Line 18"/>
              <p:cNvSpPr>
                <a:spLocks noChangeShapeType="1"/>
              </p:cNvSpPr>
              <p:nvPr/>
            </p:nvSpPr>
            <p:spPr bwMode="auto">
              <a:xfrm>
                <a:off x="2517" y="2614"/>
                <a:ext cx="998" cy="181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90547" name="Line 19"/>
              <p:cNvSpPr>
                <a:spLocks noChangeShapeType="1"/>
              </p:cNvSpPr>
              <p:nvPr/>
            </p:nvSpPr>
            <p:spPr bwMode="auto">
              <a:xfrm flipV="1">
                <a:off x="2517" y="2976"/>
                <a:ext cx="45" cy="0"/>
              </a:xfrm>
              <a:prstGeom prst="line">
                <a:avLst/>
              </a:prstGeom>
              <a:noFill/>
              <a:ln w="25400">
                <a:solidFill>
                  <a:srgbClr val="336600"/>
                </a:solidFill>
                <a:miter lim="800000"/>
                <a:headEnd type="oval" w="lg" len="lg"/>
                <a:tailEnd type="triangle" w="med" len="lg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203575" y="3644900"/>
            <a:ext cx="2663825" cy="2566988"/>
            <a:chOff x="2018" y="2341"/>
            <a:chExt cx="1769" cy="1610"/>
          </a:xfrm>
        </p:grpSpPr>
        <p:sp>
          <p:nvSpPr>
            <p:cNvPr id="790548" name="Oval 20"/>
            <p:cNvSpPr>
              <a:spLocks noChangeArrowheads="1"/>
            </p:cNvSpPr>
            <p:nvPr/>
          </p:nvSpPr>
          <p:spPr bwMode="auto">
            <a:xfrm>
              <a:off x="2290" y="2341"/>
              <a:ext cx="499" cy="726"/>
            </a:xfrm>
            <a:prstGeom prst="ellipse">
              <a:avLst/>
            </a:prstGeom>
            <a:noFill/>
            <a:ln w="28575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0555" name="Text Box 27"/>
            <p:cNvSpPr txBox="1">
              <a:spLocks noChangeArrowheads="1"/>
            </p:cNvSpPr>
            <p:nvPr/>
          </p:nvSpPr>
          <p:spPr bwMode="auto">
            <a:xfrm>
              <a:off x="2018" y="3702"/>
              <a:ext cx="176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000">
                  <a:latin typeface="Arial" charset="0"/>
                </a:rPr>
                <a:t>used as references</a:t>
              </a:r>
            </a:p>
          </p:txBody>
        </p:sp>
        <p:sp>
          <p:nvSpPr>
            <p:cNvPr id="790556" name="Line 28"/>
            <p:cNvSpPr>
              <a:spLocks noChangeShapeType="1"/>
            </p:cNvSpPr>
            <p:nvPr/>
          </p:nvSpPr>
          <p:spPr bwMode="auto">
            <a:xfrm>
              <a:off x="2562" y="3067"/>
              <a:ext cx="91" cy="726"/>
            </a:xfrm>
            <a:prstGeom prst="line">
              <a:avLst/>
            </a:prstGeom>
            <a:noFill/>
            <a:ln w="2540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Container generation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3900486" cy="451944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dirty="0" err="1" smtClean="0"/>
              <a:t>SM_Aggregation</a:t>
            </a:r>
            <a:r>
              <a:rPr lang="en-US" sz="1800" dirty="0" smtClean="0"/>
              <a:t> (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	OID: #aggregationOID_1(OID), </a:t>
            </a:r>
          </a:p>
          <a:p>
            <a:pPr>
              <a:buFontTx/>
              <a:buNone/>
            </a:pPr>
            <a:r>
              <a:rPr lang="en-US" sz="1800" dirty="0"/>
              <a:t>	Name: n)</a:t>
            </a:r>
          </a:p>
          <a:p>
            <a:pPr>
              <a:buFontTx/>
              <a:buNone/>
            </a:pPr>
            <a:r>
              <a:rPr lang="en-US" sz="1800" dirty="0" smtClean="0">
                <a:sym typeface="Symbol" pitchFamily="18" charset="2"/>
              </a:rPr>
              <a:t> </a:t>
            </a:r>
          </a:p>
          <a:p>
            <a:pPr>
              <a:buFontTx/>
              <a:buNone/>
            </a:pPr>
            <a:r>
              <a:rPr lang="en-US" sz="1800" dirty="0" err="1" smtClean="0"/>
              <a:t>SM_Abstract</a:t>
            </a:r>
            <a:r>
              <a:rPr lang="en-US" sz="1800" dirty="0" smtClean="0"/>
              <a:t> </a:t>
            </a:r>
            <a:r>
              <a:rPr lang="en-US" sz="1800" dirty="0"/>
              <a:t>( </a:t>
            </a:r>
          </a:p>
          <a:p>
            <a:pPr>
              <a:buFontTx/>
              <a:buNone/>
            </a:pPr>
            <a:r>
              <a:rPr lang="en-US" sz="1800" dirty="0"/>
              <a:t>	OID: OID, </a:t>
            </a:r>
          </a:p>
          <a:p>
            <a:pPr>
              <a:buFontTx/>
              <a:buNone/>
            </a:pPr>
            <a:r>
              <a:rPr lang="en-US" sz="1800" dirty="0"/>
              <a:t>	Name: n ) </a:t>
            </a:r>
            <a:r>
              <a:rPr lang="en-US" sz="1800" dirty="0" smtClean="0"/>
              <a:t>;</a:t>
            </a:r>
          </a:p>
          <a:p>
            <a:pPr>
              <a:buFontTx/>
              <a:buNone/>
            </a:pPr>
            <a:endParaRPr lang="it-IT" sz="18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929322" y="4214818"/>
            <a:ext cx="1428760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6373384" y="307181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5929322" y="1928802"/>
            <a:ext cx="142876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+mn-lt"/>
              </a:rPr>
              <a:t>EMP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70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86314" y="3000372"/>
            <a:ext cx="3786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CREATE VIEW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ENG2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215074" y="428625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4"/>
                </a:solidFill>
                <a:latin typeface="+mn-lt"/>
              </a:rPr>
              <a:t>EMP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3900486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(</a:t>
            </a:r>
          </a:p>
          <a:p>
            <a:pPr lvl="1">
              <a:buNone/>
            </a:pPr>
            <a:r>
              <a:rPr lang="it-IT" dirty="0" smtClean="0"/>
              <a:t>OID: SK4(</a:t>
            </a:r>
            <a:r>
              <a:rPr lang="it-IT" dirty="0" err="1" smtClean="0"/>
              <a:t>oid</a:t>
            </a:r>
            <a:r>
              <a:rPr lang="it-IT" dirty="0" smtClean="0"/>
              <a:t>, </a:t>
            </a:r>
            <a:r>
              <a:rPr lang="it-IT" dirty="0" err="1" smtClean="0"/>
              <a:t>lexOID</a:t>
            </a:r>
            <a:r>
              <a:rPr lang="it-IT" dirty="0" smtClean="0"/>
              <a:t>),</a:t>
            </a:r>
          </a:p>
          <a:p>
            <a:pPr lvl="1">
              <a:buNone/>
            </a:pPr>
            <a:r>
              <a:rPr lang="it-IT" dirty="0" err="1" smtClean="0"/>
              <a:t>Name</a:t>
            </a:r>
            <a:r>
              <a:rPr lang="it-IT" dirty="0" smtClean="0"/>
              <a:t>: </a:t>
            </a:r>
            <a:r>
              <a:rPr lang="it-IT" dirty="0" err="1" smtClean="0"/>
              <a:t>lexName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IsIdenfier</a:t>
            </a:r>
            <a:r>
              <a:rPr lang="it-IT" dirty="0" smtClean="0"/>
              <a:t>: false,</a:t>
            </a:r>
          </a:p>
          <a:p>
            <a:pPr lvl="1">
              <a:buNone/>
            </a:pPr>
            <a:r>
              <a:rPr lang="it-IT" dirty="0" err="1" smtClean="0"/>
              <a:t>Type</a:t>
            </a:r>
            <a:r>
              <a:rPr lang="it-IT" dirty="0" smtClean="0"/>
              <a:t>: </a:t>
            </a:r>
            <a:r>
              <a:rPr lang="it-IT" dirty="0" err="1" smtClean="0"/>
              <a:t>type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 SK0(</a:t>
            </a:r>
            <a:r>
              <a:rPr lang="it-IT" dirty="0" err="1" smtClean="0"/>
              <a:t>absOID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) &lt;-</a:t>
            </a:r>
          </a:p>
          <a:p>
            <a:pPr>
              <a:buNone/>
            </a:pPr>
            <a:r>
              <a:rPr lang="it-IT" dirty="0" err="1" smtClean="0"/>
              <a:t>AbstractAttribute</a:t>
            </a:r>
            <a:r>
              <a:rPr lang="it-IT" dirty="0" smtClean="0"/>
              <a:t> ( OID: </a:t>
            </a:r>
            <a:r>
              <a:rPr lang="it-IT" dirty="0" err="1" smtClean="0"/>
              <a:t>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</a:t>
            </a:r>
            <a:r>
              <a:rPr lang="it-IT" dirty="0" err="1" smtClean="0"/>
              <a:t>absOID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abstractToOID</a:t>
            </a:r>
            <a:r>
              <a:rPr lang="it-IT" dirty="0" smtClean="0"/>
              <a:t>: </a:t>
            </a:r>
            <a:r>
              <a:rPr lang="it-IT" dirty="0" err="1" smtClean="0"/>
              <a:t>absToOID</a:t>
            </a:r>
            <a:r>
              <a:rPr lang="it-IT" dirty="0" smtClean="0"/>
              <a:t>),</a:t>
            </a:r>
          </a:p>
          <a:p>
            <a:pPr>
              <a:buNone/>
            </a:pPr>
            <a:r>
              <a:rPr lang="it-IT" dirty="0" err="1" smtClean="0"/>
              <a:t>Lexical</a:t>
            </a:r>
            <a:r>
              <a:rPr lang="it-IT" dirty="0" smtClean="0"/>
              <a:t> ( </a:t>
            </a:r>
          </a:p>
          <a:p>
            <a:pPr lvl="1">
              <a:buNone/>
            </a:pPr>
            <a:r>
              <a:rPr lang="it-IT" dirty="0" smtClean="0"/>
              <a:t>OID: </a:t>
            </a:r>
            <a:r>
              <a:rPr lang="it-IT" dirty="0" err="1" smtClean="0"/>
              <a:t>lexOID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Name</a:t>
            </a:r>
            <a:r>
              <a:rPr lang="it-IT" dirty="0" smtClean="0"/>
              <a:t>: </a:t>
            </a:r>
            <a:r>
              <a:rPr lang="it-IT" dirty="0" err="1" smtClean="0"/>
              <a:t>lexName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AbstractOid</a:t>
            </a:r>
            <a:r>
              <a:rPr lang="it-IT" dirty="0" smtClean="0"/>
              <a:t>: </a:t>
            </a:r>
            <a:r>
              <a:rPr lang="it-IT" dirty="0" err="1" smtClean="0"/>
              <a:t>absToOID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IsIdentifier</a:t>
            </a:r>
            <a:r>
              <a:rPr lang="it-IT" dirty="0" smtClean="0"/>
              <a:t>: </a:t>
            </a:r>
            <a:r>
              <a:rPr lang="it-IT" dirty="0" err="1" smtClean="0"/>
              <a:t>true</a:t>
            </a:r>
            <a:r>
              <a:rPr lang="it-IT" dirty="0" smtClean="0"/>
              <a:t>,</a:t>
            </a:r>
          </a:p>
          <a:p>
            <a:pPr lvl="1">
              <a:buNone/>
            </a:pPr>
            <a:r>
              <a:rPr lang="it-IT" dirty="0" err="1" smtClean="0"/>
              <a:t>Type</a:t>
            </a:r>
            <a:r>
              <a:rPr lang="it-IT" dirty="0" smtClean="0"/>
              <a:t>: </a:t>
            </a:r>
            <a:r>
              <a:rPr lang="it-IT" dirty="0" err="1" smtClean="0"/>
              <a:t>type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Content</a:t>
            </a:r>
            <a:r>
              <a:rPr lang="it-IT" dirty="0" smtClean="0"/>
              <a:t> generation 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486400" y="2171688"/>
            <a:ext cx="1300178" cy="1588"/>
          </a:xfrm>
          <a:prstGeom prst="straightConnector1">
            <a:avLst/>
          </a:prstGeom>
          <a:ln w="444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er 7"/>
          <p:cNvSpPr/>
          <p:nvPr/>
        </p:nvSpPr>
        <p:spPr>
          <a:xfrm>
            <a:off x="5715008" y="1714488"/>
            <a:ext cx="914400" cy="914400"/>
          </a:xfrm>
          <a:prstGeom prst="mathMultiply">
            <a:avLst>
              <a:gd name="adj1" fmla="val 518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786578" y="4214818"/>
            <a:ext cx="785818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72000" y="4214818"/>
            <a:ext cx="1571636" cy="1357322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00694" y="4643446"/>
            <a:ext cx="500066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4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000760" y="3071810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929454" y="4643446"/>
            <a:ext cx="500066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4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4572000" y="1714488"/>
            <a:ext cx="9144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000" dirty="0" smtClean="0">
                <a:latin typeface="+mn-lt"/>
              </a:rPr>
              <a:t>EMP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6786578" y="1714488"/>
            <a:ext cx="914400" cy="914400"/>
          </a:xfrm>
          <a:prstGeom prst="roundRect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ENG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71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4572000" y="2928934"/>
            <a:ext cx="4286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CREATE VIEW ENG2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it-IT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ENGOID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, EMPOID,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endParaRPr lang="it-IT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FROM ENG;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5000628" y="427411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EMP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858016" y="427411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4"/>
                </a:solidFill>
                <a:latin typeface="+mn-lt"/>
              </a:rPr>
              <a:t>ENG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3" grpId="1" animBg="1"/>
      <p:bldP spid="16" grpId="0" animBg="1"/>
      <p:bldP spid="21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Three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1"/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statements</a:t>
            </a:r>
            <a:endParaRPr lang="it-IT" dirty="0" smtClean="0"/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SQL-views</a:t>
            </a:r>
            <a:endParaRPr lang="it-IT" dirty="0" smtClean="0"/>
          </a:p>
          <a:p>
            <a:pPr lvl="1"/>
            <a:r>
              <a:rPr lang="it-IT" dirty="0" smtClean="0"/>
              <a:t>System </a:t>
            </a:r>
            <a:r>
              <a:rPr lang="it-IT" dirty="0" err="1" smtClean="0"/>
              <a:t>specific</a:t>
            </a:r>
            <a:r>
              <a:rPr lang="it-IT" dirty="0" smtClean="0"/>
              <a:t> SQL </a:t>
            </a:r>
            <a:r>
              <a:rPr lang="it-IT" dirty="0" err="1" smtClean="0"/>
              <a:t>views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cope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SQL </a:t>
            </a:r>
            <a:r>
              <a:rPr lang="it-IT" dirty="0" err="1" smtClean="0"/>
              <a:t>versions</a:t>
            </a:r>
            <a:r>
              <a:rPr lang="it-IT" dirty="0" smtClean="0"/>
              <a:t> and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languages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(XSD) – work in progress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72</a:t>
            </a:fld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From </a:t>
            </a:r>
            <a:r>
              <a:rPr lang="it-IT" dirty="0" err="1" smtClean="0"/>
              <a:t>generic</a:t>
            </a:r>
            <a:r>
              <a:rPr lang="it-IT" dirty="0" smtClean="0"/>
              <a:t> to </a:t>
            </a:r>
            <a:r>
              <a:rPr lang="it-IT" dirty="0" err="1" smtClean="0"/>
              <a:t>instantiated</a:t>
            </a:r>
            <a:r>
              <a:rPr lang="it-IT" dirty="0" smtClean="0"/>
              <a:t> </a:t>
            </a:r>
            <a:r>
              <a:rPr lang="it-IT" dirty="0" err="1" smtClean="0"/>
              <a:t>views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view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 bwMode="auto">
          <a:xfrm>
            <a:off x="2928926" y="1643050"/>
            <a:ext cx="3714776" cy="37862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TYPE EMP2_t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(50));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TYPE ENG2_t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toEMP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REF(EMP2_t),</a:t>
            </a:r>
          </a:p>
          <a:p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(50))</a:t>
            </a: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...;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VIEW EMP2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EMP2_t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SELECT EMPOID,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FROM EMP;</a:t>
            </a:r>
          </a:p>
          <a:p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CREATE VIEW ENG2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 ENG2_t 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as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SELECT ENGOID, EMPOID, </a:t>
            </a:r>
            <a:r>
              <a:rPr lang="it-IT" sz="1400" b="1" dirty="0" err="1" smtClean="0">
                <a:latin typeface="Courier New" pitchFamily="49" charset="0"/>
                <a:cs typeface="Courier New" pitchFamily="49" charset="0"/>
              </a:rPr>
              <a:t>school</a:t>
            </a:r>
            <a:endParaRPr lang="it-IT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400" b="1" dirty="0" smtClean="0">
                <a:latin typeface="Courier New" pitchFamily="49" charset="0"/>
                <a:cs typeface="Courier New" pitchFamily="49" charset="0"/>
              </a:rPr>
              <a:t>FROM ENG;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32FA2-69F6-4C88-92C1-4F27E859CDC4}" type="slidenum">
              <a:rPr lang="it-IT" smtClean="0"/>
              <a:pPr/>
              <a:t>73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it-IT" dirty="0" smtClean="0"/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The </a:t>
            </a:r>
            <a:r>
              <a:rPr lang="it-IT" dirty="0" err="1" smtClean="0"/>
              <a:t>metamodel</a:t>
            </a:r>
            <a:r>
              <a:rPr lang="it-IT" dirty="0" smtClean="0"/>
              <a:t> and the "</a:t>
            </a:r>
            <a:r>
              <a:rPr lang="it-IT" dirty="0" err="1" smtClean="0"/>
              <a:t>supermodel</a:t>
            </a:r>
            <a:r>
              <a:rPr lang="it-IT" dirty="0" smtClean="0"/>
              <a:t>"</a:t>
            </a:r>
          </a:p>
          <a:p>
            <a:pPr>
              <a:buFont typeface="Wingdings" pitchFamily="2" charset="2"/>
              <a:buChar char="ü"/>
            </a:pPr>
            <a:r>
              <a:rPr lang="it-IT" dirty="0" err="1"/>
              <a:t>Translations</a:t>
            </a:r>
            <a:r>
              <a:rPr lang="it-IT" dirty="0"/>
              <a:t>, a </a:t>
            </a:r>
            <a:r>
              <a:rPr lang="it-IT" dirty="0" err="1"/>
              <a:t>stepwise</a:t>
            </a:r>
            <a:r>
              <a:rPr lang="it-IT" dirty="0"/>
              <a:t> </a:t>
            </a:r>
            <a:r>
              <a:rPr lang="it-IT" dirty="0" err="1"/>
              <a:t>technique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MIDST: the </a:t>
            </a:r>
            <a:r>
              <a:rPr lang="it-IT" dirty="0" err="1"/>
              <a:t>dictionary</a:t>
            </a:r>
            <a:r>
              <a:rPr lang="it-IT" dirty="0"/>
              <a:t> and the </a:t>
            </a:r>
            <a:r>
              <a:rPr lang="it-IT" dirty="0" err="1"/>
              <a:t>translation</a:t>
            </a:r>
            <a:r>
              <a:rPr lang="it-IT" dirty="0"/>
              <a:t> </a:t>
            </a:r>
            <a:r>
              <a:rPr lang="it-IT" dirty="0" err="1"/>
              <a:t>rules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How to </a:t>
            </a:r>
            <a:r>
              <a:rPr lang="it-IT" dirty="0" err="1"/>
              <a:t>choose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: a </a:t>
            </a:r>
            <a:r>
              <a:rPr lang="it-IT" dirty="0" err="1"/>
              <a:t>signature-based</a:t>
            </a:r>
            <a:r>
              <a:rPr lang="it-IT" dirty="0"/>
              <a:t> </a:t>
            </a:r>
            <a:r>
              <a:rPr lang="it-IT" dirty="0" err="1"/>
              <a:t>approach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The data </a:t>
            </a:r>
            <a:r>
              <a:rPr lang="it-IT" dirty="0" err="1"/>
              <a:t>level</a:t>
            </a:r>
            <a:r>
              <a:rPr lang="it-IT" dirty="0"/>
              <a:t>: off-line and </a:t>
            </a:r>
            <a:r>
              <a:rPr lang="it-IT" dirty="0" err="1"/>
              <a:t>run</a:t>
            </a:r>
            <a:r>
              <a:rPr lang="it-IT" dirty="0"/>
              <a:t>-time management</a:t>
            </a:r>
          </a:p>
          <a:p>
            <a:r>
              <a:rPr lang="it-IT" b="1" dirty="0" err="1"/>
              <a:t>Current</a:t>
            </a:r>
            <a:r>
              <a:rPr lang="it-IT" b="1" dirty="0"/>
              <a:t> work: </a:t>
            </a:r>
            <a:r>
              <a:rPr lang="it-IT" b="1" dirty="0" err="1"/>
              <a:t>NoSQL</a:t>
            </a:r>
            <a:r>
              <a:rPr lang="it-IT" b="1" dirty="0"/>
              <a:t> </a:t>
            </a:r>
            <a:r>
              <a:rPr lang="it-IT" b="1" dirty="0" err="1"/>
              <a:t>systems</a:t>
            </a:r>
            <a:endParaRPr lang="it-IT" b="1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74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2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"</a:t>
            </a:r>
            <a:r>
              <a:rPr lang="it-IT" dirty="0" err="1" smtClean="0"/>
              <a:t>NoSQL</a:t>
            </a:r>
            <a:r>
              <a:rPr lang="it-IT" dirty="0" smtClean="0"/>
              <a:t>" </a:t>
            </a:r>
            <a:r>
              <a:rPr lang="it-IT" smtClean="0"/>
              <a:t>systems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New family of database </a:t>
            </a:r>
            <a:r>
              <a:rPr lang="it-IT" dirty="0" err="1" smtClean="0"/>
              <a:t>systems</a:t>
            </a:r>
            <a:endParaRPr lang="it-IT" dirty="0"/>
          </a:p>
          <a:p>
            <a:pPr lvl="1"/>
            <a:r>
              <a:rPr lang="it-IT" dirty="0" smtClean="0"/>
              <a:t>High </a:t>
            </a:r>
            <a:r>
              <a:rPr lang="it-IT" dirty="0" err="1" smtClean="0"/>
              <a:t>scalability</a:t>
            </a:r>
            <a:r>
              <a:rPr lang="it-IT" dirty="0" smtClean="0"/>
              <a:t> (</a:t>
            </a:r>
            <a:r>
              <a:rPr lang="it-IT" dirty="0" err="1" smtClean="0"/>
              <a:t>wrt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r>
              <a:rPr lang="it-IT" dirty="0" smtClean="0"/>
              <a:t> on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nodes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Replication and </a:t>
            </a:r>
            <a:r>
              <a:rPr lang="it-IT" dirty="0" err="1" smtClean="0"/>
              <a:t>distribution</a:t>
            </a:r>
            <a:r>
              <a:rPr lang="it-IT" dirty="0" smtClean="0"/>
              <a:t> (over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nodes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Flexibility</a:t>
            </a:r>
            <a:r>
              <a:rPr lang="it-IT" dirty="0" smtClean="0"/>
              <a:t> in data </a:t>
            </a:r>
            <a:r>
              <a:rPr lang="it-IT" dirty="0" err="1" smtClean="0"/>
              <a:t>structure</a:t>
            </a:r>
            <a:endParaRPr lang="it-IT" dirty="0" smtClean="0"/>
          </a:p>
          <a:p>
            <a:pPr lvl="1"/>
            <a:r>
              <a:rPr lang="it-IT" dirty="0" smtClean="0"/>
              <a:t>New </a:t>
            </a:r>
            <a:r>
              <a:rPr lang="it-IT" dirty="0" err="1" smtClean="0"/>
              <a:t>indexing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endParaRPr lang="it-IT" dirty="0" smtClean="0"/>
          </a:p>
          <a:p>
            <a:pPr lvl="1"/>
            <a:r>
              <a:rPr lang="it-IT" dirty="0" smtClean="0"/>
              <a:t>…</a:t>
            </a:r>
            <a:endParaRPr lang="it-IT" dirty="0"/>
          </a:p>
          <a:p>
            <a:r>
              <a:rPr lang="it-IT" dirty="0" smtClean="0"/>
              <a:t>With some </a:t>
            </a:r>
            <a:r>
              <a:rPr lang="it-IT" dirty="0" err="1" smtClean="0"/>
              <a:t>limitations</a:t>
            </a:r>
            <a:endParaRPr lang="it-IT" dirty="0"/>
          </a:p>
          <a:p>
            <a:pPr lvl="1"/>
            <a:r>
              <a:rPr lang="it-IT" dirty="0" smtClean="0"/>
              <a:t>Data model (and API)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simpler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SQL</a:t>
            </a:r>
          </a:p>
          <a:p>
            <a:pPr lvl="1"/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 smtClean="0"/>
              <a:t>transaction</a:t>
            </a:r>
            <a:r>
              <a:rPr lang="it-IT" dirty="0" smtClean="0"/>
              <a:t> management</a:t>
            </a:r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75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7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many</a:t>
            </a:r>
            <a:r>
              <a:rPr lang="it-IT" dirty="0" smtClean="0"/>
              <a:t> "</a:t>
            </a:r>
            <a:r>
              <a:rPr lang="it-IT" dirty="0" err="1" smtClean="0"/>
              <a:t>NoSQL</a:t>
            </a:r>
            <a:r>
              <a:rPr lang="it-IT" dirty="0" smtClean="0"/>
              <a:t>" </a:t>
            </a:r>
            <a:r>
              <a:rPr lang="it-IT" dirty="0" err="1" smtClean="0"/>
              <a:t>systems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Various</a:t>
            </a:r>
            <a:r>
              <a:rPr lang="it-IT" dirty="0" smtClean="0"/>
              <a:t> </a:t>
            </a:r>
            <a:r>
              <a:rPr lang="it-IT" dirty="0" err="1" smtClean="0"/>
              <a:t>categories</a:t>
            </a:r>
            <a:endParaRPr lang="it-IT" dirty="0" smtClean="0"/>
          </a:p>
          <a:p>
            <a:pPr lvl="1"/>
            <a:r>
              <a:rPr lang="it-IT" dirty="0" err="1" smtClean="0"/>
              <a:t>Key-value</a:t>
            </a:r>
            <a:r>
              <a:rPr lang="it-IT" dirty="0" smtClean="0"/>
              <a:t> </a:t>
            </a:r>
            <a:r>
              <a:rPr lang="it-IT" dirty="0" err="1"/>
              <a:t>stores</a:t>
            </a:r>
            <a:endParaRPr lang="it-IT" dirty="0"/>
          </a:p>
          <a:p>
            <a:pPr lvl="1"/>
            <a:r>
              <a:rPr lang="it-IT" dirty="0" err="1"/>
              <a:t>Document</a:t>
            </a:r>
            <a:r>
              <a:rPr lang="it-IT" dirty="0"/>
              <a:t> </a:t>
            </a:r>
            <a:r>
              <a:rPr lang="it-IT" dirty="0" err="1"/>
              <a:t>stores</a:t>
            </a:r>
            <a:endParaRPr lang="it-IT" dirty="0"/>
          </a:p>
          <a:p>
            <a:pPr lvl="1"/>
            <a:r>
              <a:rPr lang="it-IT" dirty="0" err="1"/>
              <a:t>Extensible</a:t>
            </a:r>
            <a:r>
              <a:rPr lang="it-IT" dirty="0"/>
              <a:t> record </a:t>
            </a:r>
            <a:r>
              <a:rPr lang="it-IT" dirty="0" err="1"/>
              <a:t>stores</a:t>
            </a:r>
            <a:endParaRPr lang="it-IT" dirty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76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Metamodeling</a:t>
            </a:r>
            <a:r>
              <a:rPr lang="it-IT" dirty="0" smtClean="0"/>
              <a:t> for </a:t>
            </a:r>
            <a:r>
              <a:rPr lang="it-IT" dirty="0" err="1" smtClean="0"/>
              <a:t>NoSQL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no common </a:t>
            </a:r>
            <a:r>
              <a:rPr lang="it-IT" dirty="0" err="1" smtClean="0"/>
              <a:t>notion</a:t>
            </a:r>
            <a:r>
              <a:rPr lang="it-IT" dirty="0" smtClean="0"/>
              <a:t> of schema, so schema </a:t>
            </a:r>
            <a:r>
              <a:rPr lang="it-IT" dirty="0" err="1" smtClean="0"/>
              <a:t>translation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really</a:t>
            </a:r>
            <a:r>
              <a:rPr lang="it-IT" dirty="0" smtClean="0"/>
              <a:t> an </a:t>
            </a:r>
            <a:r>
              <a:rPr lang="it-IT" dirty="0" err="1" smtClean="0"/>
              <a:t>issue</a:t>
            </a:r>
            <a:endParaRPr lang="it-IT" dirty="0" smtClean="0"/>
          </a:p>
          <a:p>
            <a:r>
              <a:rPr lang="it-IT" dirty="0" err="1" smtClean="0"/>
              <a:t>However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to be </a:t>
            </a:r>
            <a:r>
              <a:rPr lang="it-IT" dirty="0" err="1" smtClean="0"/>
              <a:t>able</a:t>
            </a:r>
            <a:r>
              <a:rPr lang="it-IT" dirty="0" smtClean="0"/>
              <a:t> to use the </a:t>
            </a:r>
            <a:r>
              <a:rPr lang="it-IT" dirty="0" err="1" smtClean="0"/>
              <a:t>various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interchangeably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a </a:t>
            </a:r>
            <a:r>
              <a:rPr lang="it-IT" dirty="0" err="1" smtClean="0"/>
              <a:t>run</a:t>
            </a:r>
            <a:r>
              <a:rPr lang="it-IT" dirty="0" smtClean="0"/>
              <a:t>-time </a:t>
            </a:r>
            <a:r>
              <a:rPr lang="it-IT" dirty="0" err="1" smtClean="0"/>
              <a:t>approach</a:t>
            </a:r>
            <a:endParaRPr lang="it-IT" dirty="0" smtClean="0"/>
          </a:p>
          <a:p>
            <a:pPr lvl="1"/>
            <a:endParaRPr lang="it-IT" dirty="0"/>
          </a:p>
          <a:p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1"/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77</a:t>
            </a:fld>
            <a:endParaRPr lang="it-IT"/>
          </a:p>
        </p:txBody>
      </p:sp>
      <p:pic>
        <p:nvPicPr>
          <p:cNvPr id="1026" name="Picture 2" descr="https://lh4.googleusercontent.com/k_K5I81g_w5EiAO10N3gYrF5P-nCHbXFQEh5i3GgQI3y9OkzZ7dp-IZTGJkHDPOaXIqzLdH8lIUdD3vgyF7t26duyT0hbK3VrypqaEnSJ6Ds6skHK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284984"/>
            <a:ext cx="8600376" cy="338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smtClean="0"/>
              <a:t>!</a:t>
            </a:r>
            <a:endParaRPr lang="it-IT" dirty="0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Additional</a:t>
            </a:r>
            <a:r>
              <a:rPr lang="it-IT" dirty="0" smtClean="0"/>
              <a:t> material</a:t>
            </a:r>
            <a:endParaRPr lang="it-IT" dirty="0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EC57-3720-41B7-9CB8-204755448E94}" type="slidenum">
              <a:rPr lang="it-IT"/>
              <a:pPr/>
              <a:t>8</a:t>
            </a:fld>
            <a:endParaRPr lang="it-IT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Example, 2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49613"/>
            <a:ext cx="8424862" cy="684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dirty="0" err="1"/>
              <a:t>Does</a:t>
            </a:r>
            <a:r>
              <a:rPr lang="it-IT" sz="1800" dirty="0"/>
              <a:t> the OR </a:t>
            </a:r>
            <a:r>
              <a:rPr lang="it-IT" sz="1800" dirty="0" err="1"/>
              <a:t>model</a:t>
            </a:r>
            <a:r>
              <a:rPr lang="it-IT" sz="1800" dirty="0"/>
              <a:t> </a:t>
            </a:r>
            <a:r>
              <a:rPr lang="it-IT" sz="1800" dirty="0" err="1"/>
              <a:t>allow</a:t>
            </a:r>
            <a:r>
              <a:rPr lang="it-IT" sz="1800" dirty="0"/>
              <a:t> </a:t>
            </a:r>
            <a:r>
              <a:rPr lang="it-IT" sz="1800" dirty="0" err="1"/>
              <a:t>for</a:t>
            </a:r>
            <a:r>
              <a:rPr lang="it-IT" sz="1800" dirty="0"/>
              <a:t> </a:t>
            </a:r>
            <a:r>
              <a:rPr lang="it-IT" sz="1800" dirty="0" err="1"/>
              <a:t>keys</a:t>
            </a:r>
            <a:r>
              <a:rPr lang="it-IT" sz="1800" dirty="0"/>
              <a:t>? </a:t>
            </a:r>
          </a:p>
          <a:p>
            <a:pPr>
              <a:lnSpc>
                <a:spcPct val="90000"/>
              </a:lnSpc>
            </a:pPr>
            <a:r>
              <a:rPr lang="it-IT" sz="1800" dirty="0" err="1" smtClean="0"/>
              <a:t>If</a:t>
            </a:r>
            <a:r>
              <a:rPr lang="it-IT" sz="1800" dirty="0" smtClean="0"/>
              <a:t>  </a:t>
            </a:r>
            <a:r>
              <a:rPr lang="it-IT" b="1" dirty="0" smtClean="0">
                <a:solidFill>
                  <a:schemeClr val="accent2"/>
                </a:solidFill>
              </a:rPr>
              <a:t>yes</a:t>
            </a:r>
            <a:r>
              <a:rPr lang="it-IT" sz="1800" dirty="0" smtClean="0"/>
              <a:t>, assume </a:t>
            </a:r>
            <a:r>
              <a:rPr lang="it-IT" sz="1800" dirty="0" err="1" smtClean="0"/>
              <a:t>EmpNo</a:t>
            </a:r>
            <a:r>
              <a:rPr lang="it-IT" sz="1800" dirty="0" smtClean="0"/>
              <a:t> </a:t>
            </a:r>
            <a:r>
              <a:rPr lang="it-IT" sz="1800" dirty="0"/>
              <a:t>and </a:t>
            </a:r>
            <a:r>
              <a:rPr lang="it-IT" sz="1800" dirty="0" err="1"/>
              <a:t>Name</a:t>
            </a:r>
            <a:r>
              <a:rPr lang="it-IT" sz="1800" dirty="0"/>
              <a:t> are </a:t>
            </a:r>
            <a:r>
              <a:rPr lang="it-IT" sz="1800" dirty="0" err="1"/>
              <a:t>keys</a:t>
            </a:r>
            <a:endParaRPr lang="it-IT" sz="1800" dirty="0"/>
          </a:p>
        </p:txBody>
      </p:sp>
      <p:pic>
        <p:nvPicPr>
          <p:cNvPr id="79258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1412875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2581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713" y="4287838"/>
            <a:ext cx="611981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2582" name="Oval 6"/>
          <p:cNvSpPr>
            <a:spLocks noChangeArrowheads="1"/>
          </p:cNvSpPr>
          <p:nvPr/>
        </p:nvSpPr>
        <p:spPr bwMode="auto">
          <a:xfrm>
            <a:off x="3997325" y="4724400"/>
            <a:ext cx="642938" cy="1296988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3" name="Oval 7"/>
          <p:cNvSpPr>
            <a:spLocks noChangeArrowheads="1"/>
          </p:cNvSpPr>
          <p:nvPr/>
        </p:nvSpPr>
        <p:spPr bwMode="auto">
          <a:xfrm>
            <a:off x="1403350" y="1412875"/>
            <a:ext cx="1223963" cy="1727200"/>
          </a:xfrm>
          <a:prstGeom prst="ellips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4" name="Oval 8"/>
          <p:cNvSpPr>
            <a:spLocks noChangeArrowheads="1"/>
          </p:cNvSpPr>
          <p:nvPr/>
        </p:nvSpPr>
        <p:spPr bwMode="auto">
          <a:xfrm>
            <a:off x="5635625" y="1771650"/>
            <a:ext cx="952500" cy="1081088"/>
          </a:xfrm>
          <a:prstGeom prst="ellipse">
            <a:avLst/>
          </a:prstGeom>
          <a:noFill/>
          <a:ln w="254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5" name="Oval 9"/>
          <p:cNvSpPr>
            <a:spLocks noChangeArrowheads="1"/>
          </p:cNvSpPr>
          <p:nvPr/>
        </p:nvSpPr>
        <p:spPr bwMode="auto">
          <a:xfrm>
            <a:off x="5148263" y="4941888"/>
            <a:ext cx="642937" cy="9350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6" name="Oval 10"/>
          <p:cNvSpPr>
            <a:spLocks noChangeArrowheads="1"/>
          </p:cNvSpPr>
          <p:nvPr/>
        </p:nvSpPr>
        <p:spPr bwMode="auto">
          <a:xfrm>
            <a:off x="3635375" y="1773238"/>
            <a:ext cx="787400" cy="139541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2587" name="Oval 11"/>
          <p:cNvSpPr>
            <a:spLocks noChangeArrowheads="1"/>
          </p:cNvSpPr>
          <p:nvPr/>
        </p:nvSpPr>
        <p:spPr bwMode="auto">
          <a:xfrm>
            <a:off x="4786313" y="1990725"/>
            <a:ext cx="787400" cy="10064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79" grpId="0" build="p"/>
      <p:bldP spid="792582" grpId="0" animBg="1"/>
      <p:bldP spid="792583" grpId="0" animBg="1"/>
      <p:bldP spid="792583" grpId="1" animBg="1"/>
      <p:bldP spid="792584" grpId="0" animBg="1"/>
      <p:bldP spid="792584" grpId="1" animBg="1"/>
      <p:bldP spid="792585" grpId="0" animBg="1"/>
      <p:bldP spid="792586" grpId="0" animBg="1"/>
      <p:bldP spid="79258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279A-1B1A-4350-8A4B-AA1F6BD2B87F}" type="slidenum">
              <a:rPr lang="it-IT"/>
              <a:pPr/>
              <a:t>80</a:t>
            </a:fld>
            <a:endParaRPr lang="it-IT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Issues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Automatic</a:t>
            </a:r>
            <a:r>
              <a:rPr lang="it-IT" dirty="0" smtClean="0"/>
              <a:t> schema and data </a:t>
            </a:r>
            <a:r>
              <a:rPr lang="it-IT" dirty="0" err="1" smtClean="0"/>
              <a:t>translation</a:t>
            </a:r>
            <a:endParaRPr lang="it-IT" dirty="0" smtClean="0"/>
          </a:p>
          <a:p>
            <a:pPr lvl="1"/>
            <a:r>
              <a:rPr lang="it-IT" dirty="0" smtClean="0"/>
              <a:t>Off-line and </a:t>
            </a:r>
            <a:r>
              <a:rPr lang="it-IT" dirty="0" err="1" smtClean="0"/>
              <a:t>run-time</a:t>
            </a:r>
            <a:endParaRPr lang="it-IT" dirty="0" smtClean="0"/>
          </a:p>
          <a:p>
            <a:r>
              <a:rPr lang="it-IT" dirty="0" err="1" smtClean="0"/>
              <a:t>Reasoning</a:t>
            </a:r>
            <a:r>
              <a:rPr lang="it-IT" dirty="0" smtClean="0"/>
              <a:t> </a:t>
            </a:r>
            <a:r>
              <a:rPr lang="it-IT" dirty="0"/>
              <a:t>on </a:t>
            </a:r>
            <a:r>
              <a:rPr lang="it-IT" dirty="0" err="1" smtClean="0"/>
              <a:t>translations</a:t>
            </a:r>
            <a:endParaRPr lang="it-IT" dirty="0" smtClean="0"/>
          </a:p>
          <a:p>
            <a:r>
              <a:rPr lang="it-IT" dirty="0" err="1" smtClean="0"/>
              <a:t>Additional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:</a:t>
            </a:r>
            <a:endParaRPr lang="it-IT" dirty="0"/>
          </a:p>
          <a:p>
            <a:pPr lvl="1"/>
            <a:r>
              <a:rPr lang="it-IT" dirty="0" err="1"/>
              <a:t>ModelGen</a:t>
            </a:r>
            <a:r>
              <a:rPr lang="it-IT" dirty="0"/>
              <a:t> in the </a:t>
            </a:r>
            <a:r>
              <a:rPr lang="it-IT" dirty="0" err="1"/>
              <a:t>model</a:t>
            </a:r>
            <a:r>
              <a:rPr lang="it-IT" dirty="0"/>
              <a:t> management scenario:</a:t>
            </a:r>
          </a:p>
          <a:p>
            <a:pPr lvl="2"/>
            <a:r>
              <a:rPr lang="it-IT" dirty="0" err="1"/>
              <a:t>Round-trip</a:t>
            </a:r>
            <a:r>
              <a:rPr lang="it-IT" dirty="0"/>
              <a:t> </a:t>
            </a:r>
            <a:r>
              <a:rPr lang="it-IT" dirty="0" err="1"/>
              <a:t>engineering</a:t>
            </a:r>
            <a:r>
              <a:rPr lang="it-IT" dirty="0"/>
              <a:t> (and more)</a:t>
            </a:r>
          </a:p>
          <a:p>
            <a:pPr lvl="1"/>
            <a:r>
              <a:rPr lang="it-IT" dirty="0" err="1"/>
              <a:t>Customization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translations</a:t>
            </a:r>
            <a:endParaRPr lang="it-IT" dirty="0"/>
          </a:p>
          <a:p>
            <a:pPr lvl="1"/>
            <a:r>
              <a:rPr lang="it-IT" dirty="0" smtClean="0"/>
              <a:t>“</a:t>
            </a:r>
            <a:r>
              <a:rPr lang="it-IT" dirty="0" err="1"/>
              <a:t>Correctness</a:t>
            </a:r>
            <a:r>
              <a:rPr lang="it-IT" dirty="0"/>
              <a:t>” </a:t>
            </a:r>
            <a:r>
              <a:rPr lang="it-IT" dirty="0" err="1"/>
              <a:t>of</a:t>
            </a:r>
            <a:r>
              <a:rPr lang="it-IT" dirty="0"/>
              <a:t> data </a:t>
            </a:r>
            <a:r>
              <a:rPr lang="it-IT" dirty="0" err="1"/>
              <a:t>translation</a:t>
            </a:r>
            <a:r>
              <a:rPr lang="it-IT" dirty="0"/>
              <a:t> </a:t>
            </a:r>
            <a:r>
              <a:rPr lang="it-IT" dirty="0" err="1"/>
              <a:t>wrt</a:t>
            </a:r>
            <a:r>
              <a:rPr lang="it-IT" dirty="0"/>
              <a:t> schema </a:t>
            </a:r>
            <a:r>
              <a:rPr lang="it-IT" dirty="0" err="1"/>
              <a:t>translation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compare </a:t>
            </a:r>
            <a:r>
              <a:rPr lang="it-IT" dirty="0" err="1"/>
              <a:t>with</a:t>
            </a:r>
            <a:r>
              <a:rPr lang="it-IT" dirty="0"/>
              <a:t> data </a:t>
            </a:r>
            <a:r>
              <a:rPr lang="it-IT" dirty="0" err="1"/>
              <a:t>exchange</a:t>
            </a:r>
            <a:endParaRPr lang="it-IT" dirty="0"/>
          </a:p>
          <a:p>
            <a:pPr lvl="1"/>
            <a:r>
              <a:rPr lang="it-IT" dirty="0" err="1"/>
              <a:t>Schematic</a:t>
            </a:r>
            <a:r>
              <a:rPr lang="it-IT" dirty="0"/>
              <a:t> </a:t>
            </a:r>
            <a:r>
              <a:rPr lang="it-IT" dirty="0" err="1"/>
              <a:t>heterogeneity</a:t>
            </a:r>
            <a:r>
              <a:rPr lang="it-IT" dirty="0"/>
              <a:t> and </a:t>
            </a:r>
            <a:r>
              <a:rPr lang="it-IT" dirty="0" err="1"/>
              <a:t>semantic</a:t>
            </a:r>
            <a:r>
              <a:rPr lang="it-IT" dirty="0"/>
              <a:t> Web </a:t>
            </a:r>
            <a:r>
              <a:rPr lang="it-IT" dirty="0" err="1"/>
              <a:t>framework</a:t>
            </a:r>
            <a:r>
              <a:rPr lang="it-IT" dirty="0"/>
              <a:t>:</a:t>
            </a:r>
          </a:p>
          <a:p>
            <a:pPr lvl="2"/>
            <a:r>
              <a:rPr lang="it-IT" dirty="0" err="1" smtClean="0"/>
              <a:t>blurred</a:t>
            </a:r>
            <a:r>
              <a:rPr lang="it-IT" dirty="0" smtClean="0"/>
              <a:t> </a:t>
            </a:r>
            <a:r>
              <a:rPr lang="it-IT" dirty="0" err="1" smtClean="0"/>
              <a:t>distinction</a:t>
            </a:r>
            <a:r>
              <a:rPr lang="it-IT" dirty="0" smtClean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schemas</a:t>
            </a:r>
            <a:r>
              <a:rPr lang="it-IT" dirty="0"/>
              <a:t> and </a:t>
            </a:r>
            <a:r>
              <a:rPr lang="it-IT" dirty="0" err="1" smtClean="0"/>
              <a:t>instances</a:t>
            </a:r>
            <a:r>
              <a:rPr lang="it-IT" dirty="0" smtClean="0"/>
              <a:t>?</a:t>
            </a:r>
            <a:endParaRPr lang="it-IT" dirty="0"/>
          </a:p>
          <a:p>
            <a:pPr lvl="1"/>
            <a:r>
              <a:rPr lang="it-IT" dirty="0" err="1"/>
              <a:t>Materialized</a:t>
            </a:r>
            <a:r>
              <a:rPr lang="it-IT" dirty="0"/>
              <a:t> </a:t>
            </a:r>
            <a:r>
              <a:rPr lang="it-IT" dirty="0" err="1"/>
              <a:t>Skolem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&amp; </a:t>
            </a:r>
            <a:r>
              <a:rPr lang="it-IT" dirty="0" err="1"/>
              <a:t>provenance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83110-8C4C-4E98-B60A-DCDF07594DB5}" type="slidenum">
              <a:rPr lang="it-IT"/>
              <a:pPr/>
              <a:t>81</a:t>
            </a:fld>
            <a:endParaRPr lang="it-IT"/>
          </a:p>
        </p:txBody>
      </p:sp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We have been doing this for a while</a:t>
            </a:r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Initial work more than ten years ago (Atzeni &amp; Torlone, 1996)</a:t>
            </a:r>
          </a:p>
          <a:p>
            <a:r>
              <a:rPr lang="it-IT"/>
              <a:t>Major novelty recently (Atzeni, Cappellari &amp; Bernstein, 2006; Atzeni, Cappellari &amp; Gianforme, 2007)</a:t>
            </a:r>
          </a:p>
          <a:p>
            <a:pPr lvl="1"/>
            <a:r>
              <a:rPr lang="it-IT"/>
              <a:t>translation of both schemas </a:t>
            </a:r>
            <a:r>
              <a:rPr lang="it-IT" b="1">
                <a:solidFill>
                  <a:schemeClr val="accent2"/>
                </a:solidFill>
              </a:rPr>
              <a:t>and data</a:t>
            </a:r>
          </a:p>
          <a:p>
            <a:pPr lvl="1"/>
            <a:r>
              <a:rPr lang="it-IT"/>
              <a:t>data-level translations generated automatically, from schema-level ones</a:t>
            </a:r>
          </a:p>
          <a:p>
            <a:endParaRPr lang="it-IT"/>
          </a:p>
          <a:p>
            <a:pPr lvl="1"/>
            <a:endParaRPr lang="it-IT"/>
          </a:p>
          <a:p>
            <a:pPr lvl="1">
              <a:buFontTx/>
              <a:buNone/>
            </a:pPr>
            <a:endParaRPr lang="it-IT"/>
          </a:p>
          <a:p>
            <a:pPr lvl="1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7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20AC-7C66-40E8-B52B-0CC11AFD85D7}" type="slidenum">
              <a:rPr lang="it-IT"/>
              <a:pPr/>
              <a:t>82</a:t>
            </a:fld>
            <a:endParaRPr lang="it-IT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"An aggregation of lexicals for each abstract"</a:t>
            </a:r>
          </a:p>
        </p:txBody>
      </p:sp>
      <p:graphicFrame>
        <p:nvGraphicFramePr>
          <p:cNvPr id="620560" name="Group 16"/>
          <p:cNvGraphicFramePr>
            <a:graphicFrameLocks noGrp="1"/>
          </p:cNvGraphicFramePr>
          <p:nvPr/>
        </p:nvGraphicFramePr>
        <p:xfrm>
          <a:off x="179388" y="2124075"/>
          <a:ext cx="2736850" cy="15240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0588" name="Group 44"/>
          <p:cNvGraphicFramePr>
            <a:graphicFrameLocks noGrp="1"/>
          </p:cNvGraphicFramePr>
          <p:nvPr/>
        </p:nvGraphicFramePr>
        <p:xfrm>
          <a:off x="3059113" y="1989138"/>
          <a:ext cx="5989637" cy="1525588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675" name="Rectangle 131"/>
          <p:cNvSpPr>
            <a:spLocks noChangeArrowheads="1"/>
          </p:cNvSpPr>
          <p:nvPr/>
        </p:nvSpPr>
        <p:spPr bwMode="auto">
          <a:xfrm>
            <a:off x="468313" y="1141413"/>
            <a:ext cx="1109662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620676" name="Line 132"/>
          <p:cNvSpPr>
            <a:spLocks noChangeShapeType="1"/>
          </p:cNvSpPr>
          <p:nvPr/>
        </p:nvSpPr>
        <p:spPr bwMode="auto">
          <a:xfrm>
            <a:off x="1577975" y="12922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677" name="Oval 133"/>
          <p:cNvSpPr>
            <a:spLocks noChangeArrowheads="1"/>
          </p:cNvSpPr>
          <p:nvPr/>
        </p:nvSpPr>
        <p:spPr bwMode="auto">
          <a:xfrm>
            <a:off x="1763713" y="1217613"/>
            <a:ext cx="123825" cy="1492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678" name="Text Box 134"/>
          <p:cNvSpPr txBox="1">
            <a:spLocks noChangeArrowheads="1"/>
          </p:cNvSpPr>
          <p:nvPr/>
        </p:nvSpPr>
        <p:spPr bwMode="auto">
          <a:xfrm>
            <a:off x="1878013" y="11255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</a:t>
            </a:r>
            <a:r>
              <a:rPr lang="en-US" sz="1400">
                <a:solidFill>
                  <a:srgbClr val="000066"/>
                </a:solidFill>
                <a:latin typeface="Arial" charset="0"/>
              </a:rPr>
              <a:t>No</a:t>
            </a:r>
            <a:endParaRPr lang="it-IT"/>
          </a:p>
        </p:txBody>
      </p:sp>
      <p:sp>
        <p:nvSpPr>
          <p:cNvPr id="620679" name="Text Box 135"/>
          <p:cNvSpPr txBox="1">
            <a:spLocks noChangeArrowheads="1"/>
          </p:cNvSpPr>
          <p:nvPr/>
        </p:nvSpPr>
        <p:spPr bwMode="auto">
          <a:xfrm>
            <a:off x="1846263" y="13668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620680" name="Line 136"/>
          <p:cNvSpPr>
            <a:spLocks noChangeShapeType="1"/>
          </p:cNvSpPr>
          <p:nvPr/>
        </p:nvSpPr>
        <p:spPr bwMode="auto">
          <a:xfrm>
            <a:off x="1577975" y="1517650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681" name="Oval 137"/>
          <p:cNvSpPr>
            <a:spLocks noChangeArrowheads="1"/>
          </p:cNvSpPr>
          <p:nvPr/>
        </p:nvSpPr>
        <p:spPr bwMode="auto">
          <a:xfrm>
            <a:off x="1763713" y="1443038"/>
            <a:ext cx="123825" cy="1476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0684" name="AutoShape 140"/>
          <p:cNvCxnSpPr>
            <a:cxnSpLocks noChangeShapeType="1"/>
            <a:stCxn id="620675" idx="2"/>
          </p:cNvCxnSpPr>
          <p:nvPr/>
        </p:nvCxnSpPr>
        <p:spPr bwMode="auto">
          <a:xfrm>
            <a:off x="1023938" y="1666875"/>
            <a:ext cx="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620726" name="Rectangle 182"/>
          <p:cNvSpPr>
            <a:spLocks noChangeArrowheads="1"/>
          </p:cNvSpPr>
          <p:nvPr/>
        </p:nvSpPr>
        <p:spPr bwMode="auto">
          <a:xfrm>
            <a:off x="796925" y="4625975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0727" name="Rectangle 183"/>
          <p:cNvSpPr>
            <a:spLocks noChangeArrowheads="1"/>
          </p:cNvSpPr>
          <p:nvPr/>
        </p:nvSpPr>
        <p:spPr bwMode="auto">
          <a:xfrm>
            <a:off x="796925" y="4322763"/>
            <a:ext cx="9382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0729" name="Rectangle 185"/>
          <p:cNvSpPr>
            <a:spLocks noChangeArrowheads="1"/>
          </p:cNvSpPr>
          <p:nvPr/>
        </p:nvSpPr>
        <p:spPr bwMode="auto">
          <a:xfrm>
            <a:off x="1735138" y="4625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Departments</a:t>
            </a:r>
          </a:p>
        </p:txBody>
      </p:sp>
      <p:sp>
        <p:nvSpPr>
          <p:cNvPr id="620730" name="Rectangle 186"/>
          <p:cNvSpPr>
            <a:spLocks noChangeArrowheads="1"/>
          </p:cNvSpPr>
          <p:nvPr/>
        </p:nvSpPr>
        <p:spPr bwMode="auto">
          <a:xfrm>
            <a:off x="179388" y="4625975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0733" name="Rectangle 189"/>
          <p:cNvSpPr>
            <a:spLocks noChangeArrowheads="1"/>
          </p:cNvSpPr>
          <p:nvPr/>
        </p:nvSpPr>
        <p:spPr bwMode="auto">
          <a:xfrm>
            <a:off x="1735138" y="4322763"/>
            <a:ext cx="1397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Employees</a:t>
            </a:r>
          </a:p>
        </p:txBody>
      </p:sp>
      <p:sp>
        <p:nvSpPr>
          <p:cNvPr id="620734" name="Rectangle 190"/>
          <p:cNvSpPr>
            <a:spLocks noChangeArrowheads="1"/>
          </p:cNvSpPr>
          <p:nvPr/>
        </p:nvSpPr>
        <p:spPr bwMode="auto">
          <a:xfrm>
            <a:off x="179388" y="4322763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0740" name="Line 196"/>
          <p:cNvSpPr>
            <a:spLocks noChangeShapeType="1"/>
          </p:cNvSpPr>
          <p:nvPr/>
        </p:nvSpPr>
        <p:spPr bwMode="auto">
          <a:xfrm>
            <a:off x="179388" y="5232400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45" name="Line 201"/>
          <p:cNvSpPr>
            <a:spLocks noChangeShapeType="1"/>
          </p:cNvSpPr>
          <p:nvPr/>
        </p:nvSpPr>
        <p:spPr bwMode="auto">
          <a:xfrm>
            <a:off x="796925" y="5232400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48" name="Line 204"/>
          <p:cNvSpPr>
            <a:spLocks noChangeShapeType="1"/>
          </p:cNvSpPr>
          <p:nvPr/>
        </p:nvSpPr>
        <p:spPr bwMode="auto">
          <a:xfrm>
            <a:off x="1735138" y="5232400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53" name="Rectangle 209"/>
          <p:cNvSpPr>
            <a:spLocks noChangeArrowheads="1"/>
          </p:cNvSpPr>
          <p:nvPr/>
        </p:nvSpPr>
        <p:spPr bwMode="auto">
          <a:xfrm>
            <a:off x="4787900" y="1341438"/>
            <a:ext cx="3810000" cy="449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SM_AggregationOfLexicals(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#aggregationOID_1(OID),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  <a:sym typeface="Symbol" pitchFamily="18" charset="2"/>
              </a:rPr>
              <a:t>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SM_Abstract (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OID,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 ) ;</a:t>
            </a:r>
          </a:p>
        </p:txBody>
      </p:sp>
      <p:sp>
        <p:nvSpPr>
          <p:cNvPr id="620754" name="Oval 210"/>
          <p:cNvSpPr>
            <a:spLocks noChangeArrowheads="1"/>
          </p:cNvSpPr>
          <p:nvPr/>
        </p:nvSpPr>
        <p:spPr bwMode="auto">
          <a:xfrm>
            <a:off x="5789613" y="3322638"/>
            <a:ext cx="3603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55" name="Oval 211"/>
          <p:cNvSpPr>
            <a:spLocks noChangeArrowheads="1"/>
          </p:cNvSpPr>
          <p:nvPr/>
        </p:nvSpPr>
        <p:spPr bwMode="auto">
          <a:xfrm>
            <a:off x="5861050" y="1954213"/>
            <a:ext cx="3603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0756" name="AutoShape 212"/>
          <p:cNvCxnSpPr>
            <a:cxnSpLocks noChangeShapeType="1"/>
            <a:stCxn id="620754" idx="0"/>
            <a:endCxn id="620755" idx="4"/>
          </p:cNvCxnSpPr>
          <p:nvPr/>
        </p:nvCxnSpPr>
        <p:spPr bwMode="auto">
          <a:xfrm flipV="1">
            <a:off x="5970588" y="2400300"/>
            <a:ext cx="71437" cy="908050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0757" name="Oval 213"/>
          <p:cNvSpPr>
            <a:spLocks noChangeArrowheads="1"/>
          </p:cNvSpPr>
          <p:nvPr/>
        </p:nvSpPr>
        <p:spPr bwMode="auto">
          <a:xfrm>
            <a:off x="5140325" y="1666875"/>
            <a:ext cx="577850" cy="3603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58" name="Oval 214"/>
          <p:cNvSpPr>
            <a:spLocks noChangeArrowheads="1"/>
          </p:cNvSpPr>
          <p:nvPr/>
        </p:nvSpPr>
        <p:spPr bwMode="auto">
          <a:xfrm>
            <a:off x="5718175" y="1593850"/>
            <a:ext cx="2808288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59" name="Oval 215"/>
          <p:cNvSpPr>
            <a:spLocks noChangeArrowheads="1"/>
          </p:cNvSpPr>
          <p:nvPr/>
        </p:nvSpPr>
        <p:spPr bwMode="auto">
          <a:xfrm>
            <a:off x="5645150" y="2962275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60" name="Oval 216"/>
          <p:cNvSpPr>
            <a:spLocks noChangeArrowheads="1"/>
          </p:cNvSpPr>
          <p:nvPr/>
        </p:nvSpPr>
        <p:spPr bwMode="auto">
          <a:xfrm>
            <a:off x="7734300" y="1666875"/>
            <a:ext cx="576263" cy="431800"/>
          </a:xfrm>
          <a:prstGeom prst="ellipse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0761" name="AutoShape 217"/>
          <p:cNvCxnSpPr>
            <a:cxnSpLocks noChangeShapeType="1"/>
            <a:stCxn id="620759" idx="7"/>
            <a:endCxn id="620760" idx="3"/>
          </p:cNvCxnSpPr>
          <p:nvPr/>
        </p:nvCxnSpPr>
        <p:spPr bwMode="auto">
          <a:xfrm flipV="1">
            <a:off x="6137275" y="2049463"/>
            <a:ext cx="1681163" cy="962025"/>
          </a:xfrm>
          <a:prstGeom prst="straightConnector1">
            <a:avLst/>
          </a:prstGeom>
          <a:noFill/>
          <a:ln w="28575">
            <a:solidFill>
              <a:srgbClr val="FF00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0764" name="Rectangle 220"/>
          <p:cNvSpPr>
            <a:spLocks noChangeArrowheads="1"/>
          </p:cNvSpPr>
          <p:nvPr/>
        </p:nvSpPr>
        <p:spPr bwMode="auto">
          <a:xfrm>
            <a:off x="796925" y="6657975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0765" name="Rectangle 221"/>
          <p:cNvSpPr>
            <a:spLocks noChangeArrowheads="1"/>
          </p:cNvSpPr>
          <p:nvPr/>
        </p:nvSpPr>
        <p:spPr bwMode="auto">
          <a:xfrm>
            <a:off x="1692275" y="6210300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302</a:t>
            </a:r>
          </a:p>
        </p:txBody>
      </p:sp>
      <p:sp>
        <p:nvSpPr>
          <p:cNvPr id="620769" name="Rectangle 225"/>
          <p:cNvSpPr>
            <a:spLocks noChangeArrowheads="1"/>
          </p:cNvSpPr>
          <p:nvPr/>
        </p:nvSpPr>
        <p:spPr bwMode="auto">
          <a:xfrm>
            <a:off x="642938" y="6210300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0770" name="Rectangle 226"/>
          <p:cNvSpPr>
            <a:spLocks noChangeArrowheads="1"/>
          </p:cNvSpPr>
          <p:nvPr/>
        </p:nvSpPr>
        <p:spPr bwMode="auto">
          <a:xfrm>
            <a:off x="1735138" y="6657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0771" name="Rectangle 227"/>
          <p:cNvSpPr>
            <a:spLocks noChangeArrowheads="1"/>
          </p:cNvSpPr>
          <p:nvPr/>
        </p:nvSpPr>
        <p:spPr bwMode="auto">
          <a:xfrm>
            <a:off x="179388" y="6657975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0773" name="Rectangle 229"/>
          <p:cNvSpPr>
            <a:spLocks noChangeArrowheads="1"/>
          </p:cNvSpPr>
          <p:nvPr/>
        </p:nvSpPr>
        <p:spPr bwMode="auto">
          <a:xfrm>
            <a:off x="642938" y="5907088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0779" name="Line 235"/>
          <p:cNvSpPr>
            <a:spLocks noChangeShapeType="1"/>
          </p:cNvSpPr>
          <p:nvPr/>
        </p:nvSpPr>
        <p:spPr bwMode="auto">
          <a:xfrm>
            <a:off x="179388" y="6961188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84" name="Line 240"/>
          <p:cNvSpPr>
            <a:spLocks noChangeShapeType="1"/>
          </p:cNvSpPr>
          <p:nvPr/>
        </p:nvSpPr>
        <p:spPr bwMode="auto">
          <a:xfrm>
            <a:off x="796925" y="6961188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87" name="Line 243"/>
          <p:cNvSpPr>
            <a:spLocks noChangeShapeType="1"/>
          </p:cNvSpPr>
          <p:nvPr/>
        </p:nvSpPr>
        <p:spPr bwMode="auto">
          <a:xfrm>
            <a:off x="1735138" y="6961188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0794" name="Oval 250"/>
          <p:cNvSpPr>
            <a:spLocks noChangeArrowheads="1"/>
          </p:cNvSpPr>
          <p:nvPr/>
        </p:nvSpPr>
        <p:spPr bwMode="auto">
          <a:xfrm>
            <a:off x="682625" y="5876925"/>
            <a:ext cx="576263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96" name="Oval 252"/>
          <p:cNvSpPr>
            <a:spLocks noChangeArrowheads="1"/>
          </p:cNvSpPr>
          <p:nvPr/>
        </p:nvSpPr>
        <p:spPr bwMode="auto">
          <a:xfrm>
            <a:off x="179388" y="4292600"/>
            <a:ext cx="576262" cy="4318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98" name="Oval 254"/>
          <p:cNvSpPr>
            <a:spLocks noChangeArrowheads="1"/>
          </p:cNvSpPr>
          <p:nvPr/>
        </p:nvSpPr>
        <p:spPr bwMode="auto">
          <a:xfrm>
            <a:off x="1692275" y="2709863"/>
            <a:ext cx="1223963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799" name="Oval 255"/>
          <p:cNvSpPr>
            <a:spLocks noChangeArrowheads="1"/>
          </p:cNvSpPr>
          <p:nvPr/>
        </p:nvSpPr>
        <p:spPr bwMode="auto">
          <a:xfrm>
            <a:off x="1763713" y="4292600"/>
            <a:ext cx="1223962" cy="431800"/>
          </a:xfrm>
          <a:prstGeom prst="ellipse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0801" name="Oval 257"/>
          <p:cNvSpPr>
            <a:spLocks noChangeArrowheads="1"/>
          </p:cNvSpPr>
          <p:nvPr/>
        </p:nvSpPr>
        <p:spPr bwMode="auto">
          <a:xfrm>
            <a:off x="179388" y="5803900"/>
            <a:ext cx="2808287" cy="504825"/>
          </a:xfrm>
          <a:prstGeom prst="ellipse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265"/>
          <p:cNvGrpSpPr>
            <a:grpSpLocks/>
          </p:cNvGrpSpPr>
          <p:nvPr/>
        </p:nvGrpSpPr>
        <p:grpSpPr bwMode="auto">
          <a:xfrm>
            <a:off x="179388" y="3716338"/>
            <a:ext cx="2952750" cy="1225550"/>
            <a:chOff x="113" y="2341"/>
            <a:chExt cx="1860" cy="772"/>
          </a:xfrm>
        </p:grpSpPr>
        <p:sp>
          <p:nvSpPr>
            <p:cNvPr id="620741" name="Line 197"/>
            <p:cNvSpPr>
              <a:spLocks noChangeShapeType="1"/>
            </p:cNvSpPr>
            <p:nvPr/>
          </p:nvSpPr>
          <p:spPr bwMode="auto">
            <a:xfrm>
              <a:off x="113" y="3105"/>
              <a:ext cx="18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0805" name="Line 261"/>
            <p:cNvSpPr>
              <a:spLocks noChangeShapeType="1"/>
            </p:cNvSpPr>
            <p:nvPr/>
          </p:nvSpPr>
          <p:spPr bwMode="auto">
            <a:xfrm>
              <a:off x="1111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264"/>
            <p:cNvGrpSpPr>
              <a:grpSpLocks/>
            </p:cNvGrpSpPr>
            <p:nvPr/>
          </p:nvGrpSpPr>
          <p:grpSpPr bwMode="auto">
            <a:xfrm>
              <a:off x="113" y="2341"/>
              <a:ext cx="1860" cy="772"/>
              <a:chOff x="113" y="2341"/>
              <a:chExt cx="1860" cy="772"/>
            </a:xfrm>
          </p:grpSpPr>
          <p:sp>
            <p:nvSpPr>
              <p:cNvPr id="620739" name="Line 195"/>
              <p:cNvSpPr>
                <a:spLocks noChangeShapeType="1"/>
              </p:cNvSpPr>
              <p:nvPr/>
            </p:nvSpPr>
            <p:spPr bwMode="auto">
              <a:xfrm>
                <a:off x="113" y="2914"/>
                <a:ext cx="18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" name="Group 258"/>
              <p:cNvGrpSpPr>
                <a:grpSpLocks/>
              </p:cNvGrpSpPr>
              <p:nvPr/>
            </p:nvGrpSpPr>
            <p:grpSpPr bwMode="auto">
              <a:xfrm>
                <a:off x="113" y="2341"/>
                <a:ext cx="1860" cy="382"/>
                <a:chOff x="113" y="2341"/>
                <a:chExt cx="1860" cy="382"/>
              </a:xfrm>
            </p:grpSpPr>
            <p:sp>
              <p:nvSpPr>
                <p:cNvPr id="620724" name="Rectangle 180"/>
                <p:cNvSpPr>
                  <a:spLocks noChangeArrowheads="1"/>
                </p:cNvSpPr>
                <p:nvPr/>
              </p:nvSpPr>
              <p:spPr bwMode="auto">
                <a:xfrm>
                  <a:off x="113" y="2341"/>
                  <a:ext cx="1860" cy="191"/>
                </a:xfrm>
                <a:prstGeom prst="rect">
                  <a:avLst/>
                </a:prstGeom>
                <a:solidFill>
                  <a:srgbClr val="AFD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SM-AggregationOfLexicals</a:t>
                  </a:r>
                </a:p>
              </p:txBody>
            </p:sp>
            <p:sp>
              <p:nvSpPr>
                <p:cNvPr id="620728" name="Rectangle 184"/>
                <p:cNvSpPr>
                  <a:spLocks noChangeArrowheads="1"/>
                </p:cNvSpPr>
                <p:nvPr/>
              </p:nvSpPr>
              <p:spPr bwMode="auto">
                <a:xfrm>
                  <a:off x="502" y="2532"/>
                  <a:ext cx="591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Schema</a:t>
                  </a:r>
                </a:p>
              </p:txBody>
            </p:sp>
            <p:sp>
              <p:nvSpPr>
                <p:cNvPr id="620735" name="Rectangle 191"/>
                <p:cNvSpPr>
                  <a:spLocks noChangeArrowheads="1"/>
                </p:cNvSpPr>
                <p:nvPr/>
              </p:nvSpPr>
              <p:spPr bwMode="auto">
                <a:xfrm>
                  <a:off x="1093" y="2532"/>
                  <a:ext cx="880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Name</a:t>
                  </a:r>
                </a:p>
              </p:txBody>
            </p:sp>
            <p:sp>
              <p:nvSpPr>
                <p:cNvPr id="620736" name="Rectangle 192"/>
                <p:cNvSpPr>
                  <a:spLocks noChangeArrowheads="1"/>
                </p:cNvSpPr>
                <p:nvPr/>
              </p:nvSpPr>
              <p:spPr bwMode="auto">
                <a:xfrm>
                  <a:off x="113" y="2532"/>
                  <a:ext cx="389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 u="sng">
                      <a:latin typeface="Arial" charset="0"/>
                    </a:rPr>
                    <a:t>OID</a:t>
                  </a:r>
                </a:p>
              </p:txBody>
            </p:sp>
            <p:sp>
              <p:nvSpPr>
                <p:cNvPr id="620737" name="Line 193"/>
                <p:cNvSpPr>
                  <a:spLocks noChangeShapeType="1"/>
                </p:cNvSpPr>
                <p:nvPr/>
              </p:nvSpPr>
              <p:spPr bwMode="auto">
                <a:xfrm>
                  <a:off x="113" y="2341"/>
                  <a:ext cx="186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0738" name="Line 194"/>
                <p:cNvSpPr>
                  <a:spLocks noChangeShapeType="1"/>
                </p:cNvSpPr>
                <p:nvPr/>
              </p:nvSpPr>
              <p:spPr bwMode="auto">
                <a:xfrm>
                  <a:off x="113" y="2723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0742" name="Line 198"/>
                <p:cNvSpPr>
                  <a:spLocks noChangeShapeType="1"/>
                </p:cNvSpPr>
                <p:nvPr/>
              </p:nvSpPr>
              <p:spPr bwMode="auto">
                <a:xfrm>
                  <a:off x="113" y="2532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620747" name="Line 203"/>
              <p:cNvSpPr>
                <a:spLocks noChangeShapeType="1"/>
              </p:cNvSpPr>
              <p:nvPr/>
            </p:nvSpPr>
            <p:spPr bwMode="auto">
              <a:xfrm>
                <a:off x="11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50" name="Line 206"/>
              <p:cNvSpPr>
                <a:spLocks noChangeShapeType="1"/>
              </p:cNvSpPr>
              <p:nvPr/>
            </p:nvSpPr>
            <p:spPr bwMode="auto">
              <a:xfrm>
                <a:off x="197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806" name="Line 262"/>
              <p:cNvSpPr>
                <a:spLocks noChangeShapeType="1"/>
              </p:cNvSpPr>
              <p:nvPr/>
            </p:nvSpPr>
            <p:spPr bwMode="auto">
              <a:xfrm>
                <a:off x="521" y="2523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270"/>
          <p:cNvGrpSpPr>
            <a:grpSpLocks/>
          </p:cNvGrpSpPr>
          <p:nvPr/>
        </p:nvGrpSpPr>
        <p:grpSpPr bwMode="auto">
          <a:xfrm>
            <a:off x="311150" y="5300663"/>
            <a:ext cx="2605088" cy="1223962"/>
            <a:chOff x="196" y="3339"/>
            <a:chExt cx="1641" cy="771"/>
          </a:xfrm>
        </p:grpSpPr>
        <p:grpSp>
          <p:nvGrpSpPr>
            <p:cNvPr id="6" name="Group 269"/>
            <p:cNvGrpSpPr>
              <a:grpSpLocks/>
            </p:cNvGrpSpPr>
            <p:nvPr/>
          </p:nvGrpSpPr>
          <p:grpSpPr bwMode="auto">
            <a:xfrm>
              <a:off x="204" y="3339"/>
              <a:ext cx="1633" cy="771"/>
              <a:chOff x="204" y="3339"/>
              <a:chExt cx="1633" cy="771"/>
            </a:xfrm>
          </p:grpSpPr>
          <p:sp>
            <p:nvSpPr>
              <p:cNvPr id="620763" name="Rectangle 219"/>
              <p:cNvSpPr>
                <a:spLocks noChangeArrowheads="1"/>
              </p:cNvSpPr>
              <p:nvPr/>
            </p:nvSpPr>
            <p:spPr bwMode="auto">
              <a:xfrm>
                <a:off x="204" y="3339"/>
                <a:ext cx="1633" cy="191"/>
              </a:xfrm>
              <a:prstGeom prst="rect">
                <a:avLst/>
              </a:prstGeom>
              <a:solidFill>
                <a:srgbClr val="AFD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SM-aggregationOID_1_SK</a:t>
                </a:r>
              </a:p>
            </p:txBody>
          </p:sp>
          <p:sp>
            <p:nvSpPr>
              <p:cNvPr id="620767" name="Rectangle 223"/>
              <p:cNvSpPr>
                <a:spLocks noChangeArrowheads="1"/>
              </p:cNvSpPr>
              <p:nvPr/>
            </p:nvSpPr>
            <p:spPr bwMode="auto">
              <a:xfrm>
                <a:off x="1066" y="3530"/>
                <a:ext cx="59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absOID</a:t>
                </a:r>
              </a:p>
            </p:txBody>
          </p:sp>
          <p:sp>
            <p:nvSpPr>
              <p:cNvPr id="620775" name="Rectangle 231"/>
              <p:cNvSpPr>
                <a:spLocks noChangeArrowheads="1"/>
              </p:cNvSpPr>
              <p:nvPr/>
            </p:nvSpPr>
            <p:spPr bwMode="auto">
              <a:xfrm>
                <a:off x="405" y="3530"/>
                <a:ext cx="389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 u="sng">
                    <a:latin typeface="Arial" charset="0"/>
                  </a:rPr>
                  <a:t>OID</a:t>
                </a:r>
              </a:p>
            </p:txBody>
          </p:sp>
          <p:sp>
            <p:nvSpPr>
              <p:cNvPr id="620776" name="Line 232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163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77" name="Line 233"/>
              <p:cNvSpPr>
                <a:spLocks noChangeShapeType="1"/>
              </p:cNvSpPr>
              <p:nvPr/>
            </p:nvSpPr>
            <p:spPr bwMode="auto">
              <a:xfrm>
                <a:off x="204" y="3721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78" name="Line 234"/>
              <p:cNvSpPr>
                <a:spLocks noChangeShapeType="1"/>
              </p:cNvSpPr>
              <p:nvPr/>
            </p:nvSpPr>
            <p:spPr bwMode="auto">
              <a:xfrm>
                <a:off x="204" y="3912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1" name="Line 237"/>
              <p:cNvSpPr>
                <a:spLocks noChangeShapeType="1"/>
              </p:cNvSpPr>
              <p:nvPr/>
            </p:nvSpPr>
            <p:spPr bwMode="auto">
              <a:xfrm>
                <a:off x="204" y="3530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2" name="Line 238"/>
              <p:cNvSpPr>
                <a:spLocks noChangeShapeType="1"/>
              </p:cNvSpPr>
              <p:nvPr/>
            </p:nvSpPr>
            <p:spPr bwMode="auto">
              <a:xfrm>
                <a:off x="930" y="3530"/>
                <a:ext cx="0" cy="5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6" name="Line 242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0789" name="Line 245"/>
              <p:cNvSpPr>
                <a:spLocks noChangeShapeType="1"/>
              </p:cNvSpPr>
              <p:nvPr/>
            </p:nvSpPr>
            <p:spPr bwMode="auto">
              <a:xfrm>
                <a:off x="1837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20807" name="Line 263"/>
            <p:cNvSpPr>
              <a:spLocks noChangeShapeType="1"/>
            </p:cNvSpPr>
            <p:nvPr/>
          </p:nvSpPr>
          <p:spPr bwMode="auto">
            <a:xfrm>
              <a:off x="196" y="4110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271"/>
          <p:cNvGrpSpPr>
            <a:grpSpLocks/>
          </p:cNvGrpSpPr>
          <p:nvPr/>
        </p:nvGrpSpPr>
        <p:grpSpPr bwMode="auto">
          <a:xfrm>
            <a:off x="179388" y="2709863"/>
            <a:ext cx="2451100" cy="3598862"/>
            <a:chOff x="113" y="1707"/>
            <a:chExt cx="1544" cy="2267"/>
          </a:xfrm>
        </p:grpSpPr>
        <p:sp>
          <p:nvSpPr>
            <p:cNvPr id="620766" name="Rectangle 222"/>
            <p:cNvSpPr>
              <a:spLocks noChangeArrowheads="1"/>
            </p:cNvSpPr>
            <p:nvPr/>
          </p:nvSpPr>
          <p:spPr bwMode="auto">
            <a:xfrm>
              <a:off x="1066" y="3721"/>
              <a:ext cx="5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301</a:t>
              </a:r>
            </a:p>
          </p:txBody>
        </p:sp>
        <p:sp>
          <p:nvSpPr>
            <p:cNvPr id="620791" name="Oval 247"/>
            <p:cNvSpPr>
              <a:spLocks noChangeArrowheads="1"/>
            </p:cNvSpPr>
            <p:nvPr/>
          </p:nvSpPr>
          <p:spPr bwMode="auto">
            <a:xfrm>
              <a:off x="113" y="1707"/>
              <a:ext cx="363" cy="272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0792" name="Oval 248"/>
            <p:cNvSpPr>
              <a:spLocks noChangeArrowheads="1"/>
            </p:cNvSpPr>
            <p:nvPr/>
          </p:nvSpPr>
          <p:spPr bwMode="auto">
            <a:xfrm>
              <a:off x="1156" y="3702"/>
              <a:ext cx="363" cy="272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0793" name="AutoShape 249"/>
            <p:cNvCxnSpPr>
              <a:cxnSpLocks noChangeShapeType="1"/>
              <a:stCxn id="620791" idx="5"/>
              <a:endCxn id="620792" idx="1"/>
            </p:cNvCxnSpPr>
            <p:nvPr/>
          </p:nvCxnSpPr>
          <p:spPr bwMode="auto">
            <a:xfrm>
              <a:off x="423" y="1948"/>
              <a:ext cx="786" cy="1785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miter lim="800000"/>
              <a:headEnd/>
              <a:tailEnd type="triangle" w="med" len="med"/>
            </a:ln>
            <a:effectLst/>
          </p:spPr>
        </p:cxnSp>
      </p:grpSp>
      <p:cxnSp>
        <p:nvCxnSpPr>
          <p:cNvPr id="620797" name="AutoShape 253"/>
          <p:cNvCxnSpPr>
            <a:cxnSpLocks noChangeShapeType="1"/>
            <a:stCxn id="620794" idx="1"/>
            <a:endCxn id="620796" idx="4"/>
          </p:cNvCxnSpPr>
          <p:nvPr/>
        </p:nvCxnSpPr>
        <p:spPr bwMode="auto">
          <a:xfrm flipH="1" flipV="1">
            <a:off x="468313" y="4738688"/>
            <a:ext cx="298450" cy="1187450"/>
          </a:xfrm>
          <a:prstGeom prst="straightConnector1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20800" name="AutoShape 256"/>
          <p:cNvCxnSpPr>
            <a:cxnSpLocks noChangeShapeType="1"/>
            <a:stCxn id="620798" idx="4"/>
            <a:endCxn id="620799" idx="0"/>
          </p:cNvCxnSpPr>
          <p:nvPr/>
        </p:nvCxnSpPr>
        <p:spPr bwMode="auto">
          <a:xfrm>
            <a:off x="2305050" y="3155950"/>
            <a:ext cx="71438" cy="1122363"/>
          </a:xfrm>
          <a:prstGeom prst="straightConnector1">
            <a:avLst/>
          </a:prstGeom>
          <a:noFill/>
          <a:ln w="28575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graphicFrame>
        <p:nvGraphicFramePr>
          <p:cNvPr id="620816" name="Group 272"/>
          <p:cNvGraphicFramePr>
            <a:graphicFrameLocks noGrp="1"/>
          </p:cNvGraphicFramePr>
          <p:nvPr>
            <p:ph sz="half" idx="2"/>
          </p:nvPr>
        </p:nvGraphicFramePr>
        <p:xfrm>
          <a:off x="3924300" y="1125538"/>
          <a:ext cx="3519488" cy="757238"/>
        </p:xfrm>
        <a:graphic>
          <a:graphicData uri="http://schemas.openxmlformats.org/drawingml/2006/table">
            <a:tbl>
              <a:tblPr/>
              <a:tblGrid>
                <a:gridCol w="1173163"/>
                <a:gridCol w="1173162"/>
                <a:gridCol w="1173163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830" name="AutoShape 286"/>
          <p:cNvSpPr>
            <a:spLocks noChangeArrowheads="1"/>
          </p:cNvSpPr>
          <p:nvPr/>
        </p:nvSpPr>
        <p:spPr bwMode="auto">
          <a:xfrm>
            <a:off x="2700338" y="1412875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20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620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620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2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20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620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620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620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620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2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2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726" grpId="0"/>
      <p:bldP spid="620727" grpId="0"/>
      <p:bldP spid="620729" grpId="0"/>
      <p:bldP spid="620730" grpId="0"/>
      <p:bldP spid="620753" grpId="0" animBg="1"/>
      <p:bldP spid="620753" grpId="1" animBg="1"/>
      <p:bldP spid="620754" grpId="0" animBg="1"/>
      <p:bldP spid="620754" grpId="1" animBg="1"/>
      <p:bldP spid="620755" grpId="0" animBg="1"/>
      <p:bldP spid="620755" grpId="1" animBg="1"/>
      <p:bldP spid="620757" grpId="0" animBg="1"/>
      <p:bldP spid="620757" grpId="1" animBg="1"/>
      <p:bldP spid="620758" grpId="0" animBg="1"/>
      <p:bldP spid="620758" grpId="1" animBg="1"/>
      <p:bldP spid="620759" grpId="0" animBg="1"/>
      <p:bldP spid="620759" grpId="1" animBg="1"/>
      <p:bldP spid="620760" grpId="0" animBg="1"/>
      <p:bldP spid="620760" grpId="1" animBg="1"/>
      <p:bldP spid="620765" grpId="0"/>
      <p:bldP spid="620769" grpId="0"/>
      <p:bldP spid="620773" grpId="0"/>
      <p:bldP spid="620794" grpId="0" animBg="1"/>
      <p:bldP spid="620796" grpId="0" animBg="1"/>
      <p:bldP spid="620798" grpId="0" animBg="1"/>
      <p:bldP spid="620799" grpId="0" animBg="1"/>
      <p:bldP spid="620801" grpId="0" animBg="1"/>
      <p:bldP spid="620830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3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444A-63DF-4DC4-8994-F0385EBA1CE7}" type="slidenum">
              <a:rPr lang="it-IT"/>
              <a:pPr/>
              <a:t>83</a:t>
            </a:fld>
            <a:endParaRPr lang="it-IT"/>
          </a:p>
        </p:txBody>
      </p:sp>
      <p:sp>
        <p:nvSpPr>
          <p:cNvPr id="624887" name="AutoShape 247"/>
          <p:cNvSpPr>
            <a:spLocks noChangeArrowheads="1"/>
          </p:cNvSpPr>
          <p:nvPr/>
        </p:nvSpPr>
        <p:spPr bwMode="auto">
          <a:xfrm>
            <a:off x="3276600" y="1341438"/>
            <a:ext cx="936625" cy="358775"/>
          </a:xfrm>
          <a:prstGeom prst="rightArrow">
            <a:avLst>
              <a:gd name="adj1" fmla="val 50000"/>
              <a:gd name="adj2" fmla="val 652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 component of the aggregation for each attribute of abstract"</a:t>
            </a:r>
          </a:p>
        </p:txBody>
      </p:sp>
      <p:graphicFrame>
        <p:nvGraphicFramePr>
          <p:cNvPr id="624643" name="Group 3"/>
          <p:cNvGraphicFramePr>
            <a:graphicFrameLocks noGrp="1"/>
          </p:cNvGraphicFramePr>
          <p:nvPr/>
        </p:nvGraphicFramePr>
        <p:xfrm>
          <a:off x="179388" y="2124075"/>
          <a:ext cx="2736850" cy="1524000"/>
        </p:xfrm>
        <a:graphic>
          <a:graphicData uri="http://schemas.openxmlformats.org/drawingml/2006/table">
            <a:tbl>
              <a:tblPr/>
              <a:tblGrid>
                <a:gridCol w="573087"/>
                <a:gridCol w="868363"/>
                <a:gridCol w="1295400"/>
              </a:tblGrid>
              <a:tr h="3032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721" name="Rectangle 81"/>
          <p:cNvSpPr>
            <a:spLocks noChangeArrowheads="1"/>
          </p:cNvSpPr>
          <p:nvPr/>
        </p:nvSpPr>
        <p:spPr bwMode="auto">
          <a:xfrm>
            <a:off x="468313" y="1141413"/>
            <a:ext cx="1109662" cy="525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400">
                <a:latin typeface="Arial" charset="0"/>
              </a:rPr>
              <a:t>Employees</a:t>
            </a:r>
          </a:p>
        </p:txBody>
      </p:sp>
      <p:sp>
        <p:nvSpPr>
          <p:cNvPr id="624722" name="Line 82"/>
          <p:cNvSpPr>
            <a:spLocks noChangeShapeType="1"/>
          </p:cNvSpPr>
          <p:nvPr/>
        </p:nvSpPr>
        <p:spPr bwMode="auto">
          <a:xfrm>
            <a:off x="1577975" y="12922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23" name="Oval 83"/>
          <p:cNvSpPr>
            <a:spLocks noChangeArrowheads="1"/>
          </p:cNvSpPr>
          <p:nvPr/>
        </p:nvSpPr>
        <p:spPr bwMode="auto">
          <a:xfrm>
            <a:off x="1763713" y="1217613"/>
            <a:ext cx="123825" cy="1492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724" name="Text Box 84"/>
          <p:cNvSpPr txBox="1">
            <a:spLocks noChangeArrowheads="1"/>
          </p:cNvSpPr>
          <p:nvPr/>
        </p:nvSpPr>
        <p:spPr bwMode="auto">
          <a:xfrm>
            <a:off x="1878013" y="11255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EmpNo</a:t>
            </a:r>
            <a:endParaRPr lang="it-IT"/>
          </a:p>
        </p:txBody>
      </p:sp>
      <p:sp>
        <p:nvSpPr>
          <p:cNvPr id="624725" name="Text Box 85"/>
          <p:cNvSpPr txBox="1">
            <a:spLocks noChangeArrowheads="1"/>
          </p:cNvSpPr>
          <p:nvPr/>
        </p:nvSpPr>
        <p:spPr bwMode="auto">
          <a:xfrm>
            <a:off x="1846263" y="1366838"/>
            <a:ext cx="83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>
                <a:latin typeface="Arial" charset="0"/>
              </a:rPr>
              <a:t>Name</a:t>
            </a:r>
            <a:endParaRPr lang="it-IT"/>
          </a:p>
        </p:txBody>
      </p:sp>
      <p:sp>
        <p:nvSpPr>
          <p:cNvPr id="624726" name="Line 86"/>
          <p:cNvSpPr>
            <a:spLocks noChangeShapeType="1"/>
          </p:cNvSpPr>
          <p:nvPr/>
        </p:nvSpPr>
        <p:spPr bwMode="auto">
          <a:xfrm>
            <a:off x="1577975" y="1517650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27" name="Oval 87"/>
          <p:cNvSpPr>
            <a:spLocks noChangeArrowheads="1"/>
          </p:cNvSpPr>
          <p:nvPr/>
        </p:nvSpPr>
        <p:spPr bwMode="auto">
          <a:xfrm>
            <a:off x="1763713" y="1443038"/>
            <a:ext cx="123825" cy="1476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728" name="AutoShape 88"/>
          <p:cNvCxnSpPr>
            <a:cxnSpLocks noChangeShapeType="1"/>
            <a:stCxn id="624721" idx="2"/>
          </p:cNvCxnSpPr>
          <p:nvPr/>
        </p:nvCxnSpPr>
        <p:spPr bwMode="auto">
          <a:xfrm>
            <a:off x="1023938" y="1666875"/>
            <a:ext cx="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624729" name="Rectangle 89"/>
          <p:cNvSpPr>
            <a:spLocks noChangeArrowheads="1"/>
          </p:cNvSpPr>
          <p:nvPr/>
        </p:nvSpPr>
        <p:spPr bwMode="auto">
          <a:xfrm>
            <a:off x="725488" y="4625975"/>
            <a:ext cx="93821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4730" name="Rectangle 90"/>
          <p:cNvSpPr>
            <a:spLocks noChangeArrowheads="1"/>
          </p:cNvSpPr>
          <p:nvPr/>
        </p:nvSpPr>
        <p:spPr bwMode="auto">
          <a:xfrm>
            <a:off x="725488" y="4322763"/>
            <a:ext cx="938212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11</a:t>
            </a:r>
          </a:p>
        </p:txBody>
      </p:sp>
      <p:sp>
        <p:nvSpPr>
          <p:cNvPr id="624731" name="Rectangle 91"/>
          <p:cNvSpPr>
            <a:spLocks noChangeArrowheads="1"/>
          </p:cNvSpPr>
          <p:nvPr/>
        </p:nvSpPr>
        <p:spPr bwMode="auto">
          <a:xfrm>
            <a:off x="1663700" y="4625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Departments</a:t>
            </a:r>
          </a:p>
        </p:txBody>
      </p:sp>
      <p:sp>
        <p:nvSpPr>
          <p:cNvPr id="624732" name="Rectangle 92"/>
          <p:cNvSpPr>
            <a:spLocks noChangeArrowheads="1"/>
          </p:cNvSpPr>
          <p:nvPr/>
        </p:nvSpPr>
        <p:spPr bwMode="auto">
          <a:xfrm>
            <a:off x="107950" y="4625975"/>
            <a:ext cx="61753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4733" name="Rectangle 93"/>
          <p:cNvSpPr>
            <a:spLocks noChangeArrowheads="1"/>
          </p:cNvSpPr>
          <p:nvPr/>
        </p:nvSpPr>
        <p:spPr bwMode="auto">
          <a:xfrm>
            <a:off x="1663700" y="4322763"/>
            <a:ext cx="1397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Employees</a:t>
            </a:r>
          </a:p>
        </p:txBody>
      </p:sp>
      <p:sp>
        <p:nvSpPr>
          <p:cNvPr id="624734" name="Rectangle 94"/>
          <p:cNvSpPr>
            <a:spLocks noChangeArrowheads="1"/>
          </p:cNvSpPr>
          <p:nvPr/>
        </p:nvSpPr>
        <p:spPr bwMode="auto">
          <a:xfrm>
            <a:off x="107950" y="4322763"/>
            <a:ext cx="61753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4735" name="Line 95"/>
          <p:cNvSpPr>
            <a:spLocks noChangeShapeType="1"/>
          </p:cNvSpPr>
          <p:nvPr/>
        </p:nvSpPr>
        <p:spPr bwMode="auto">
          <a:xfrm>
            <a:off x="179388" y="5232400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36" name="Line 96"/>
          <p:cNvSpPr>
            <a:spLocks noChangeShapeType="1"/>
          </p:cNvSpPr>
          <p:nvPr/>
        </p:nvSpPr>
        <p:spPr bwMode="auto">
          <a:xfrm>
            <a:off x="796925" y="5232400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37" name="Line 97"/>
          <p:cNvSpPr>
            <a:spLocks noChangeShapeType="1"/>
          </p:cNvSpPr>
          <p:nvPr/>
        </p:nvSpPr>
        <p:spPr bwMode="auto">
          <a:xfrm>
            <a:off x="1735138" y="5232400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47" name="Rectangle 107"/>
          <p:cNvSpPr>
            <a:spLocks noChangeArrowheads="1"/>
          </p:cNvSpPr>
          <p:nvPr/>
        </p:nvSpPr>
        <p:spPr bwMode="auto">
          <a:xfrm>
            <a:off x="796925" y="6657975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4748" name="Rectangle 108"/>
          <p:cNvSpPr>
            <a:spLocks noChangeArrowheads="1"/>
          </p:cNvSpPr>
          <p:nvPr/>
        </p:nvSpPr>
        <p:spPr bwMode="auto">
          <a:xfrm>
            <a:off x="1692275" y="6210300"/>
            <a:ext cx="938213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302</a:t>
            </a:r>
          </a:p>
        </p:txBody>
      </p:sp>
      <p:sp>
        <p:nvSpPr>
          <p:cNvPr id="624749" name="Rectangle 109"/>
          <p:cNvSpPr>
            <a:spLocks noChangeArrowheads="1"/>
          </p:cNvSpPr>
          <p:nvPr/>
        </p:nvSpPr>
        <p:spPr bwMode="auto">
          <a:xfrm>
            <a:off x="642938" y="6210300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1002</a:t>
            </a:r>
          </a:p>
        </p:txBody>
      </p:sp>
      <p:sp>
        <p:nvSpPr>
          <p:cNvPr id="624750" name="Rectangle 110"/>
          <p:cNvSpPr>
            <a:spLocks noChangeArrowheads="1"/>
          </p:cNvSpPr>
          <p:nvPr/>
        </p:nvSpPr>
        <p:spPr bwMode="auto">
          <a:xfrm>
            <a:off x="1735138" y="6657975"/>
            <a:ext cx="1397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4751" name="Rectangle 111"/>
          <p:cNvSpPr>
            <a:spLocks noChangeArrowheads="1"/>
          </p:cNvSpPr>
          <p:nvPr/>
        </p:nvSpPr>
        <p:spPr bwMode="auto">
          <a:xfrm>
            <a:off x="179388" y="6657975"/>
            <a:ext cx="6175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336600"/>
                </a:solidFill>
                <a:latin typeface="Arial" charset="0"/>
              </a:rPr>
              <a:t>…</a:t>
            </a:r>
          </a:p>
        </p:txBody>
      </p:sp>
      <p:sp>
        <p:nvSpPr>
          <p:cNvPr id="624752" name="Rectangle 112"/>
          <p:cNvSpPr>
            <a:spLocks noChangeArrowheads="1"/>
          </p:cNvSpPr>
          <p:nvPr/>
        </p:nvSpPr>
        <p:spPr bwMode="auto">
          <a:xfrm>
            <a:off x="642938" y="5907088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sp>
        <p:nvSpPr>
          <p:cNvPr id="624753" name="Line 113"/>
          <p:cNvSpPr>
            <a:spLocks noChangeShapeType="1"/>
          </p:cNvSpPr>
          <p:nvPr/>
        </p:nvSpPr>
        <p:spPr bwMode="auto">
          <a:xfrm>
            <a:off x="179388" y="6961188"/>
            <a:ext cx="617537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54" name="Line 114"/>
          <p:cNvSpPr>
            <a:spLocks noChangeShapeType="1"/>
          </p:cNvSpPr>
          <p:nvPr/>
        </p:nvSpPr>
        <p:spPr bwMode="auto">
          <a:xfrm>
            <a:off x="796925" y="6961188"/>
            <a:ext cx="938213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24755" name="Line 115"/>
          <p:cNvSpPr>
            <a:spLocks noChangeShapeType="1"/>
          </p:cNvSpPr>
          <p:nvPr/>
        </p:nvSpPr>
        <p:spPr bwMode="auto">
          <a:xfrm>
            <a:off x="1735138" y="6961188"/>
            <a:ext cx="1397000" cy="0"/>
          </a:xfrm>
          <a:prstGeom prst="line">
            <a:avLst/>
          </a:prstGeom>
          <a:noFill/>
          <a:ln w="28575" cap="sq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34925" y="3716338"/>
            <a:ext cx="2952750" cy="1225550"/>
            <a:chOff x="113" y="2341"/>
            <a:chExt cx="1860" cy="772"/>
          </a:xfrm>
        </p:grpSpPr>
        <p:sp>
          <p:nvSpPr>
            <p:cNvPr id="624762" name="Line 122"/>
            <p:cNvSpPr>
              <a:spLocks noChangeShapeType="1"/>
            </p:cNvSpPr>
            <p:nvPr/>
          </p:nvSpPr>
          <p:spPr bwMode="auto">
            <a:xfrm>
              <a:off x="113" y="3105"/>
              <a:ext cx="18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763" name="Line 123"/>
            <p:cNvSpPr>
              <a:spLocks noChangeShapeType="1"/>
            </p:cNvSpPr>
            <p:nvPr/>
          </p:nvSpPr>
          <p:spPr bwMode="auto">
            <a:xfrm>
              <a:off x="1111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124"/>
            <p:cNvGrpSpPr>
              <a:grpSpLocks/>
            </p:cNvGrpSpPr>
            <p:nvPr/>
          </p:nvGrpSpPr>
          <p:grpSpPr bwMode="auto">
            <a:xfrm>
              <a:off x="113" y="2341"/>
              <a:ext cx="1860" cy="772"/>
              <a:chOff x="113" y="2341"/>
              <a:chExt cx="1860" cy="772"/>
            </a:xfrm>
          </p:grpSpPr>
          <p:sp>
            <p:nvSpPr>
              <p:cNvPr id="624765" name="Line 125"/>
              <p:cNvSpPr>
                <a:spLocks noChangeShapeType="1"/>
              </p:cNvSpPr>
              <p:nvPr/>
            </p:nvSpPr>
            <p:spPr bwMode="auto">
              <a:xfrm>
                <a:off x="113" y="2914"/>
                <a:ext cx="18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4" name="Group 126"/>
              <p:cNvGrpSpPr>
                <a:grpSpLocks/>
              </p:cNvGrpSpPr>
              <p:nvPr/>
            </p:nvGrpSpPr>
            <p:grpSpPr bwMode="auto">
              <a:xfrm>
                <a:off x="113" y="2341"/>
                <a:ext cx="1860" cy="382"/>
                <a:chOff x="113" y="2341"/>
                <a:chExt cx="1860" cy="382"/>
              </a:xfrm>
            </p:grpSpPr>
            <p:sp>
              <p:nvSpPr>
                <p:cNvPr id="62476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13" y="2341"/>
                  <a:ext cx="1860" cy="191"/>
                </a:xfrm>
                <a:prstGeom prst="rect">
                  <a:avLst/>
                </a:prstGeom>
                <a:solidFill>
                  <a:srgbClr val="AFD9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SM-AggregationOfLexicals</a:t>
                  </a:r>
                </a:p>
              </p:txBody>
            </p:sp>
            <p:sp>
              <p:nvSpPr>
                <p:cNvPr id="624768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" y="2532"/>
                  <a:ext cx="591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Schema</a:t>
                  </a:r>
                </a:p>
              </p:txBody>
            </p:sp>
            <p:sp>
              <p:nvSpPr>
                <p:cNvPr id="624769" name="Rectangle 129"/>
                <p:cNvSpPr>
                  <a:spLocks noChangeArrowheads="1"/>
                </p:cNvSpPr>
                <p:nvPr/>
              </p:nvSpPr>
              <p:spPr bwMode="auto">
                <a:xfrm>
                  <a:off x="1093" y="2532"/>
                  <a:ext cx="880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>
                      <a:latin typeface="Arial" charset="0"/>
                    </a:rPr>
                    <a:t>Name</a:t>
                  </a:r>
                </a:p>
              </p:txBody>
            </p:sp>
            <p:sp>
              <p:nvSpPr>
                <p:cNvPr id="624770" name="Rectangle 130"/>
                <p:cNvSpPr>
                  <a:spLocks noChangeArrowheads="1"/>
                </p:cNvSpPr>
                <p:nvPr/>
              </p:nvSpPr>
              <p:spPr bwMode="auto">
                <a:xfrm>
                  <a:off x="113" y="2532"/>
                  <a:ext cx="389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1400" b="1" u="sng">
                      <a:latin typeface="Arial" charset="0"/>
                    </a:rPr>
                    <a:t>OID</a:t>
                  </a:r>
                </a:p>
              </p:txBody>
            </p:sp>
            <p:sp>
              <p:nvSpPr>
                <p:cNvPr id="624771" name="Line 131"/>
                <p:cNvSpPr>
                  <a:spLocks noChangeShapeType="1"/>
                </p:cNvSpPr>
                <p:nvPr/>
              </p:nvSpPr>
              <p:spPr bwMode="auto">
                <a:xfrm>
                  <a:off x="113" y="2341"/>
                  <a:ext cx="1860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4772" name="Line 132"/>
                <p:cNvSpPr>
                  <a:spLocks noChangeShapeType="1"/>
                </p:cNvSpPr>
                <p:nvPr/>
              </p:nvSpPr>
              <p:spPr bwMode="auto">
                <a:xfrm>
                  <a:off x="113" y="2723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4773" name="Line 133"/>
                <p:cNvSpPr>
                  <a:spLocks noChangeShapeType="1"/>
                </p:cNvSpPr>
                <p:nvPr/>
              </p:nvSpPr>
              <p:spPr bwMode="auto">
                <a:xfrm>
                  <a:off x="113" y="2532"/>
                  <a:ext cx="186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624774" name="Line 134"/>
              <p:cNvSpPr>
                <a:spLocks noChangeShapeType="1"/>
              </p:cNvSpPr>
              <p:nvPr/>
            </p:nvSpPr>
            <p:spPr bwMode="auto">
              <a:xfrm>
                <a:off x="11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75" name="Line 135"/>
              <p:cNvSpPr>
                <a:spLocks noChangeShapeType="1"/>
              </p:cNvSpPr>
              <p:nvPr/>
            </p:nvSpPr>
            <p:spPr bwMode="auto">
              <a:xfrm>
                <a:off x="1973" y="2341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76" name="Line 136"/>
              <p:cNvSpPr>
                <a:spLocks noChangeShapeType="1"/>
              </p:cNvSpPr>
              <p:nvPr/>
            </p:nvSpPr>
            <p:spPr bwMode="auto">
              <a:xfrm>
                <a:off x="521" y="2523"/>
                <a:ext cx="0" cy="5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5" name="Group 137"/>
          <p:cNvGrpSpPr>
            <a:grpSpLocks/>
          </p:cNvGrpSpPr>
          <p:nvPr/>
        </p:nvGrpSpPr>
        <p:grpSpPr bwMode="auto">
          <a:xfrm>
            <a:off x="311150" y="5300663"/>
            <a:ext cx="2605088" cy="1223962"/>
            <a:chOff x="196" y="3339"/>
            <a:chExt cx="1641" cy="771"/>
          </a:xfrm>
        </p:grpSpPr>
        <p:grpSp>
          <p:nvGrpSpPr>
            <p:cNvPr id="6" name="Group 138"/>
            <p:cNvGrpSpPr>
              <a:grpSpLocks/>
            </p:cNvGrpSpPr>
            <p:nvPr/>
          </p:nvGrpSpPr>
          <p:grpSpPr bwMode="auto">
            <a:xfrm>
              <a:off x="204" y="3339"/>
              <a:ext cx="1633" cy="771"/>
              <a:chOff x="204" y="3339"/>
              <a:chExt cx="1633" cy="771"/>
            </a:xfrm>
          </p:grpSpPr>
          <p:sp>
            <p:nvSpPr>
              <p:cNvPr id="624779" name="Rectangle 139"/>
              <p:cNvSpPr>
                <a:spLocks noChangeArrowheads="1"/>
              </p:cNvSpPr>
              <p:nvPr/>
            </p:nvSpPr>
            <p:spPr bwMode="auto">
              <a:xfrm>
                <a:off x="204" y="3339"/>
                <a:ext cx="1633" cy="191"/>
              </a:xfrm>
              <a:prstGeom prst="rect">
                <a:avLst/>
              </a:prstGeom>
              <a:solidFill>
                <a:srgbClr val="AFD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SM-aggregationOID_1_SK</a:t>
                </a:r>
              </a:p>
            </p:txBody>
          </p:sp>
          <p:sp>
            <p:nvSpPr>
              <p:cNvPr id="624780" name="Rectangle 140"/>
              <p:cNvSpPr>
                <a:spLocks noChangeArrowheads="1"/>
              </p:cNvSpPr>
              <p:nvPr/>
            </p:nvSpPr>
            <p:spPr bwMode="auto">
              <a:xfrm>
                <a:off x="1066" y="3530"/>
                <a:ext cx="59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>
                    <a:latin typeface="Arial" charset="0"/>
                  </a:rPr>
                  <a:t>absOID</a:t>
                </a:r>
              </a:p>
            </p:txBody>
          </p:sp>
          <p:sp>
            <p:nvSpPr>
              <p:cNvPr id="624781" name="Rectangle 141"/>
              <p:cNvSpPr>
                <a:spLocks noChangeArrowheads="1"/>
              </p:cNvSpPr>
              <p:nvPr/>
            </p:nvSpPr>
            <p:spPr bwMode="auto">
              <a:xfrm>
                <a:off x="405" y="3530"/>
                <a:ext cx="389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1400" b="1" u="sng">
                    <a:latin typeface="Arial" charset="0"/>
                  </a:rPr>
                  <a:t>OID</a:t>
                </a:r>
              </a:p>
            </p:txBody>
          </p:sp>
          <p:sp>
            <p:nvSpPr>
              <p:cNvPr id="624782" name="Line 142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163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3" name="Line 143"/>
              <p:cNvSpPr>
                <a:spLocks noChangeShapeType="1"/>
              </p:cNvSpPr>
              <p:nvPr/>
            </p:nvSpPr>
            <p:spPr bwMode="auto">
              <a:xfrm>
                <a:off x="204" y="3721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4" name="Line 144"/>
              <p:cNvSpPr>
                <a:spLocks noChangeShapeType="1"/>
              </p:cNvSpPr>
              <p:nvPr/>
            </p:nvSpPr>
            <p:spPr bwMode="auto">
              <a:xfrm>
                <a:off x="204" y="3912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5" name="Line 145"/>
              <p:cNvSpPr>
                <a:spLocks noChangeShapeType="1"/>
              </p:cNvSpPr>
              <p:nvPr/>
            </p:nvSpPr>
            <p:spPr bwMode="auto">
              <a:xfrm>
                <a:off x="204" y="3530"/>
                <a:ext cx="16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6" name="Line 146"/>
              <p:cNvSpPr>
                <a:spLocks noChangeShapeType="1"/>
              </p:cNvSpPr>
              <p:nvPr/>
            </p:nvSpPr>
            <p:spPr bwMode="auto">
              <a:xfrm>
                <a:off x="930" y="3530"/>
                <a:ext cx="0" cy="5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7" name="Line 147"/>
              <p:cNvSpPr>
                <a:spLocks noChangeShapeType="1"/>
              </p:cNvSpPr>
              <p:nvPr/>
            </p:nvSpPr>
            <p:spPr bwMode="auto">
              <a:xfrm>
                <a:off x="204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24788" name="Line 148"/>
              <p:cNvSpPr>
                <a:spLocks noChangeShapeType="1"/>
              </p:cNvSpPr>
              <p:nvPr/>
            </p:nvSpPr>
            <p:spPr bwMode="auto">
              <a:xfrm>
                <a:off x="1837" y="3339"/>
                <a:ext cx="0" cy="76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24789" name="Line 149"/>
            <p:cNvSpPr>
              <a:spLocks noChangeShapeType="1"/>
            </p:cNvSpPr>
            <p:nvPr/>
          </p:nvSpPr>
          <p:spPr bwMode="auto">
            <a:xfrm>
              <a:off x="196" y="4110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24791" name="Rectangle 151"/>
          <p:cNvSpPr>
            <a:spLocks noChangeArrowheads="1"/>
          </p:cNvSpPr>
          <p:nvPr/>
        </p:nvSpPr>
        <p:spPr bwMode="auto">
          <a:xfrm>
            <a:off x="1692275" y="5907088"/>
            <a:ext cx="9382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301</a:t>
            </a:r>
          </a:p>
        </p:txBody>
      </p:sp>
      <p:sp>
        <p:nvSpPr>
          <p:cNvPr id="624859" name="Rectangle 219"/>
          <p:cNvSpPr>
            <a:spLocks noChangeArrowheads="1"/>
          </p:cNvSpPr>
          <p:nvPr/>
        </p:nvSpPr>
        <p:spPr bwMode="auto">
          <a:xfrm>
            <a:off x="0" y="404813"/>
            <a:ext cx="4537075" cy="475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SM_ComponentOfAggregation… (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#componentOID_1(attOID),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name,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AggrOID: #aggregationOID_1(absOID),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IsNullable: isNullable,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IsKey: isIdent,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Type : type )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 i="1">
                <a:latin typeface="Arial" charset="0"/>
              </a:rPr>
              <a:t>←</a:t>
            </a:r>
            <a:endParaRPr lang="en-US" sz="1800">
              <a:latin typeface="Arial" charset="0"/>
            </a:endParaRP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SM_AttributeOfAbstract(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OID: attOID,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Name: name,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AbstractOID: absOID,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IsIdent: isIdent,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IsNullable: isNullable , 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charset="0"/>
              </a:rPr>
              <a:t>	Type : type ) ;</a:t>
            </a:r>
          </a:p>
          <a:p>
            <a:pPr marL="342900" indent="-342900" defTabSz="622300">
              <a:lnSpc>
                <a:spcPct val="90000"/>
              </a:lnSpc>
              <a:spcBef>
                <a:spcPct val="2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7" name="Group 221"/>
          <p:cNvGrpSpPr>
            <a:grpSpLocks/>
          </p:cNvGrpSpPr>
          <p:nvPr/>
        </p:nvGrpSpPr>
        <p:grpSpPr bwMode="auto">
          <a:xfrm>
            <a:off x="4859338" y="5229225"/>
            <a:ext cx="2592387" cy="1223963"/>
            <a:chOff x="204" y="3339"/>
            <a:chExt cx="1633" cy="771"/>
          </a:xfrm>
        </p:grpSpPr>
        <p:sp>
          <p:nvSpPr>
            <p:cNvPr id="624862" name="Rectangle 222"/>
            <p:cNvSpPr>
              <a:spLocks noChangeArrowheads="1"/>
            </p:cNvSpPr>
            <p:nvPr/>
          </p:nvSpPr>
          <p:spPr bwMode="auto">
            <a:xfrm>
              <a:off x="204" y="3339"/>
              <a:ext cx="1633" cy="191"/>
            </a:xfrm>
            <a:prstGeom prst="rect">
              <a:avLst/>
            </a:prstGeom>
            <a:solidFill>
              <a:srgbClr val="AFD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SM-componentOID_1_SK</a:t>
              </a:r>
            </a:p>
          </p:txBody>
        </p:sp>
        <p:sp>
          <p:nvSpPr>
            <p:cNvPr id="624863" name="Rectangle 223"/>
            <p:cNvSpPr>
              <a:spLocks noChangeArrowheads="1"/>
            </p:cNvSpPr>
            <p:nvPr/>
          </p:nvSpPr>
          <p:spPr bwMode="auto">
            <a:xfrm>
              <a:off x="1066" y="3530"/>
              <a:ext cx="5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absOID</a:t>
              </a:r>
            </a:p>
          </p:txBody>
        </p:sp>
        <p:sp>
          <p:nvSpPr>
            <p:cNvPr id="624864" name="Rectangle 224"/>
            <p:cNvSpPr>
              <a:spLocks noChangeArrowheads="1"/>
            </p:cNvSpPr>
            <p:nvPr/>
          </p:nvSpPr>
          <p:spPr bwMode="auto">
            <a:xfrm>
              <a:off x="405" y="3530"/>
              <a:ext cx="389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 u="sng">
                  <a:latin typeface="Arial" charset="0"/>
                </a:rPr>
                <a:t>OID</a:t>
              </a:r>
            </a:p>
          </p:txBody>
        </p:sp>
        <p:sp>
          <p:nvSpPr>
            <p:cNvPr id="624865" name="Line 225"/>
            <p:cNvSpPr>
              <a:spLocks noChangeShapeType="1"/>
            </p:cNvSpPr>
            <p:nvPr/>
          </p:nvSpPr>
          <p:spPr bwMode="auto">
            <a:xfrm>
              <a:off x="204" y="3339"/>
              <a:ext cx="163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6" name="Line 226"/>
            <p:cNvSpPr>
              <a:spLocks noChangeShapeType="1"/>
            </p:cNvSpPr>
            <p:nvPr/>
          </p:nvSpPr>
          <p:spPr bwMode="auto">
            <a:xfrm>
              <a:off x="204" y="3721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7" name="Line 227"/>
            <p:cNvSpPr>
              <a:spLocks noChangeShapeType="1"/>
            </p:cNvSpPr>
            <p:nvPr/>
          </p:nvSpPr>
          <p:spPr bwMode="auto">
            <a:xfrm>
              <a:off x="204" y="3912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8" name="Line 228"/>
            <p:cNvSpPr>
              <a:spLocks noChangeShapeType="1"/>
            </p:cNvSpPr>
            <p:nvPr/>
          </p:nvSpPr>
          <p:spPr bwMode="auto">
            <a:xfrm>
              <a:off x="204" y="3530"/>
              <a:ext cx="16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69" name="Line 229"/>
            <p:cNvSpPr>
              <a:spLocks noChangeShapeType="1"/>
            </p:cNvSpPr>
            <p:nvPr/>
          </p:nvSpPr>
          <p:spPr bwMode="auto">
            <a:xfrm>
              <a:off x="930" y="3530"/>
              <a:ext cx="0" cy="5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70" name="Line 230"/>
            <p:cNvSpPr>
              <a:spLocks noChangeShapeType="1"/>
            </p:cNvSpPr>
            <p:nvPr/>
          </p:nvSpPr>
          <p:spPr bwMode="auto">
            <a:xfrm>
              <a:off x="204" y="3339"/>
              <a:ext cx="0" cy="7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71" name="Line 231"/>
            <p:cNvSpPr>
              <a:spLocks noChangeShapeType="1"/>
            </p:cNvSpPr>
            <p:nvPr/>
          </p:nvSpPr>
          <p:spPr bwMode="auto">
            <a:xfrm>
              <a:off x="1837" y="3339"/>
              <a:ext cx="0" cy="7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24872" name="Line 232"/>
          <p:cNvSpPr>
            <a:spLocks noChangeShapeType="1"/>
          </p:cNvSpPr>
          <p:nvPr/>
        </p:nvSpPr>
        <p:spPr bwMode="auto">
          <a:xfrm>
            <a:off x="4846638" y="6453188"/>
            <a:ext cx="2592387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624873" name="Group 233"/>
          <p:cNvGraphicFramePr>
            <a:graphicFrameLocks noGrp="1"/>
          </p:cNvGraphicFramePr>
          <p:nvPr>
            <p:ph sz="half" idx="2"/>
          </p:nvPr>
        </p:nvGraphicFramePr>
        <p:xfrm>
          <a:off x="4859338" y="1052513"/>
          <a:ext cx="3519487" cy="757238"/>
        </p:xfrm>
        <a:graphic>
          <a:graphicData uri="http://schemas.openxmlformats.org/drawingml/2006/table">
            <a:tbl>
              <a:tblPr/>
              <a:tblGrid>
                <a:gridCol w="1173162"/>
                <a:gridCol w="1173163"/>
                <a:gridCol w="1173162"/>
              </a:tblGrid>
              <a:tr h="37941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4671" name="Group 31"/>
          <p:cNvGraphicFramePr>
            <a:graphicFrameLocks noGrp="1"/>
          </p:cNvGraphicFramePr>
          <p:nvPr/>
        </p:nvGraphicFramePr>
        <p:xfrm>
          <a:off x="3059113" y="1989138"/>
          <a:ext cx="5989637" cy="1525588"/>
        </p:xfrm>
        <a:graphic>
          <a:graphicData uri="http://schemas.openxmlformats.org/drawingml/2006/table">
            <a:tbl>
              <a:tblPr/>
              <a:tblGrid>
                <a:gridCol w="593725"/>
                <a:gridCol w="876300"/>
                <a:gridCol w="876300"/>
                <a:gridCol w="841375"/>
                <a:gridCol w="1143000"/>
                <a:gridCol w="638175"/>
                <a:gridCol w="1020762"/>
              </a:tblGrid>
              <a:tr h="288925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SM-AttributeOfAbstract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D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isNullable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AbstrOID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218"/>
          <p:cNvGrpSpPr>
            <a:grpSpLocks/>
          </p:cNvGrpSpPr>
          <p:nvPr/>
        </p:nvGrpSpPr>
        <p:grpSpPr bwMode="auto">
          <a:xfrm>
            <a:off x="3076575" y="3706813"/>
            <a:ext cx="5989638" cy="1522412"/>
            <a:chOff x="1927" y="2335"/>
            <a:chExt cx="3773" cy="959"/>
          </a:xfrm>
        </p:grpSpPr>
        <p:sp>
          <p:nvSpPr>
            <p:cNvPr id="624797" name="Rectangle 157"/>
            <p:cNvSpPr>
              <a:spLocks noChangeArrowheads="1"/>
            </p:cNvSpPr>
            <p:nvPr/>
          </p:nvSpPr>
          <p:spPr bwMode="auto">
            <a:xfrm>
              <a:off x="1927" y="2335"/>
              <a:ext cx="3773" cy="191"/>
            </a:xfrm>
            <a:prstGeom prst="rect">
              <a:avLst/>
            </a:prstGeom>
            <a:solidFill>
              <a:srgbClr val="AFD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SM-ComponentOfAggregationOfLexicals</a:t>
              </a:r>
            </a:p>
          </p:txBody>
        </p:sp>
        <p:sp>
          <p:nvSpPr>
            <p:cNvPr id="624801" name="Rectangle 161"/>
            <p:cNvSpPr>
              <a:spLocks noChangeArrowheads="1"/>
            </p:cNvSpPr>
            <p:nvPr/>
          </p:nvSpPr>
          <p:spPr bwMode="auto">
            <a:xfrm>
              <a:off x="2301" y="2526"/>
              <a:ext cx="55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Schema</a:t>
              </a:r>
            </a:p>
          </p:txBody>
        </p:sp>
        <p:sp>
          <p:nvSpPr>
            <p:cNvPr id="624810" name="Rectangle 170"/>
            <p:cNvSpPr>
              <a:spLocks noChangeArrowheads="1"/>
            </p:cNvSpPr>
            <p:nvPr/>
          </p:nvSpPr>
          <p:spPr bwMode="auto">
            <a:xfrm>
              <a:off x="4655" y="2526"/>
              <a:ext cx="40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Type</a:t>
              </a:r>
            </a:p>
          </p:txBody>
        </p:sp>
        <p:sp>
          <p:nvSpPr>
            <p:cNvPr id="624821" name="Rectangle 181"/>
            <p:cNvSpPr>
              <a:spLocks noChangeArrowheads="1"/>
            </p:cNvSpPr>
            <p:nvPr/>
          </p:nvSpPr>
          <p:spPr bwMode="auto">
            <a:xfrm>
              <a:off x="5057" y="2526"/>
              <a:ext cx="643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AggrOID</a:t>
              </a:r>
            </a:p>
          </p:txBody>
        </p:sp>
        <p:sp>
          <p:nvSpPr>
            <p:cNvPr id="624822" name="Rectangle 182"/>
            <p:cNvSpPr>
              <a:spLocks noChangeArrowheads="1"/>
            </p:cNvSpPr>
            <p:nvPr/>
          </p:nvSpPr>
          <p:spPr bwMode="auto">
            <a:xfrm>
              <a:off x="3935" y="2526"/>
              <a:ext cx="72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isNullable</a:t>
              </a:r>
            </a:p>
          </p:txBody>
        </p:sp>
        <p:sp>
          <p:nvSpPr>
            <p:cNvPr id="624823" name="Rectangle 183"/>
            <p:cNvSpPr>
              <a:spLocks noChangeArrowheads="1"/>
            </p:cNvSpPr>
            <p:nvPr/>
          </p:nvSpPr>
          <p:spPr bwMode="auto">
            <a:xfrm>
              <a:off x="3405" y="2526"/>
              <a:ext cx="530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isIdent</a:t>
              </a:r>
            </a:p>
          </p:txBody>
        </p:sp>
        <p:sp>
          <p:nvSpPr>
            <p:cNvPr id="624824" name="Rectangle 184"/>
            <p:cNvSpPr>
              <a:spLocks noChangeArrowheads="1"/>
            </p:cNvSpPr>
            <p:nvPr/>
          </p:nvSpPr>
          <p:spPr bwMode="auto">
            <a:xfrm>
              <a:off x="2853" y="2526"/>
              <a:ext cx="55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>
                  <a:latin typeface="Arial" charset="0"/>
                </a:rPr>
                <a:t>Name</a:t>
              </a:r>
            </a:p>
          </p:txBody>
        </p:sp>
        <p:sp>
          <p:nvSpPr>
            <p:cNvPr id="624825" name="Rectangle 185"/>
            <p:cNvSpPr>
              <a:spLocks noChangeArrowheads="1"/>
            </p:cNvSpPr>
            <p:nvPr/>
          </p:nvSpPr>
          <p:spPr bwMode="auto">
            <a:xfrm>
              <a:off x="1927" y="2526"/>
              <a:ext cx="374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 b="1" u="sng">
                  <a:latin typeface="Arial" charset="0"/>
                </a:rPr>
                <a:t>OID</a:t>
              </a:r>
            </a:p>
          </p:txBody>
        </p:sp>
        <p:sp>
          <p:nvSpPr>
            <p:cNvPr id="624826" name="Line 186"/>
            <p:cNvSpPr>
              <a:spLocks noChangeShapeType="1"/>
            </p:cNvSpPr>
            <p:nvPr/>
          </p:nvSpPr>
          <p:spPr bwMode="auto">
            <a:xfrm>
              <a:off x="1927" y="2335"/>
              <a:ext cx="37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27" name="Line 187"/>
            <p:cNvSpPr>
              <a:spLocks noChangeShapeType="1"/>
            </p:cNvSpPr>
            <p:nvPr/>
          </p:nvSpPr>
          <p:spPr bwMode="auto">
            <a:xfrm>
              <a:off x="1927" y="2728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28" name="Line 188"/>
            <p:cNvSpPr>
              <a:spLocks noChangeShapeType="1"/>
            </p:cNvSpPr>
            <p:nvPr/>
          </p:nvSpPr>
          <p:spPr bwMode="auto">
            <a:xfrm>
              <a:off x="1927" y="2909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29" name="Line 189"/>
            <p:cNvSpPr>
              <a:spLocks noChangeShapeType="1"/>
            </p:cNvSpPr>
            <p:nvPr/>
          </p:nvSpPr>
          <p:spPr bwMode="auto">
            <a:xfrm>
              <a:off x="1927" y="3102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30" name="Line 190"/>
            <p:cNvSpPr>
              <a:spLocks noChangeShapeType="1"/>
            </p:cNvSpPr>
            <p:nvPr/>
          </p:nvSpPr>
          <p:spPr bwMode="auto">
            <a:xfrm>
              <a:off x="2055" y="3294"/>
              <a:ext cx="374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33" name="Line 193"/>
            <p:cNvSpPr>
              <a:spLocks noChangeShapeType="1"/>
            </p:cNvSpPr>
            <p:nvPr/>
          </p:nvSpPr>
          <p:spPr bwMode="auto">
            <a:xfrm>
              <a:off x="1927" y="2526"/>
              <a:ext cx="377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0" name="Line 200"/>
            <p:cNvSpPr>
              <a:spLocks noChangeShapeType="1"/>
            </p:cNvSpPr>
            <p:nvPr/>
          </p:nvSpPr>
          <p:spPr bwMode="auto">
            <a:xfrm>
              <a:off x="2429" y="3294"/>
              <a:ext cx="552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1" name="Line 201"/>
            <p:cNvSpPr>
              <a:spLocks noChangeShapeType="1"/>
            </p:cNvSpPr>
            <p:nvPr/>
          </p:nvSpPr>
          <p:spPr bwMode="auto">
            <a:xfrm>
              <a:off x="2981" y="3294"/>
              <a:ext cx="552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2" name="Line 202"/>
            <p:cNvSpPr>
              <a:spLocks noChangeShapeType="1"/>
            </p:cNvSpPr>
            <p:nvPr/>
          </p:nvSpPr>
          <p:spPr bwMode="auto">
            <a:xfrm>
              <a:off x="3533" y="3294"/>
              <a:ext cx="53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3" name="Line 203"/>
            <p:cNvSpPr>
              <a:spLocks noChangeShapeType="1"/>
            </p:cNvSpPr>
            <p:nvPr/>
          </p:nvSpPr>
          <p:spPr bwMode="auto">
            <a:xfrm>
              <a:off x="4063" y="3294"/>
              <a:ext cx="72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4" name="Line 204"/>
            <p:cNvSpPr>
              <a:spLocks noChangeShapeType="1"/>
            </p:cNvSpPr>
            <p:nvPr/>
          </p:nvSpPr>
          <p:spPr bwMode="auto">
            <a:xfrm>
              <a:off x="4783" y="3294"/>
              <a:ext cx="402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9" name="Line 209"/>
            <p:cNvSpPr>
              <a:spLocks noChangeShapeType="1"/>
            </p:cNvSpPr>
            <p:nvPr/>
          </p:nvSpPr>
          <p:spPr bwMode="auto">
            <a:xfrm>
              <a:off x="2298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0" name="Line 210"/>
            <p:cNvSpPr>
              <a:spLocks noChangeShapeType="1"/>
            </p:cNvSpPr>
            <p:nvPr/>
          </p:nvSpPr>
          <p:spPr bwMode="auto">
            <a:xfrm>
              <a:off x="2843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1" name="Line 211"/>
            <p:cNvSpPr>
              <a:spLocks noChangeShapeType="1"/>
            </p:cNvSpPr>
            <p:nvPr/>
          </p:nvSpPr>
          <p:spPr bwMode="auto">
            <a:xfrm>
              <a:off x="3342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2" name="Line 212"/>
            <p:cNvSpPr>
              <a:spLocks noChangeShapeType="1"/>
            </p:cNvSpPr>
            <p:nvPr/>
          </p:nvSpPr>
          <p:spPr bwMode="auto">
            <a:xfrm>
              <a:off x="3931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3" name="Line 213"/>
            <p:cNvSpPr>
              <a:spLocks noChangeShapeType="1"/>
            </p:cNvSpPr>
            <p:nvPr/>
          </p:nvSpPr>
          <p:spPr bwMode="auto">
            <a:xfrm>
              <a:off x="4612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54" name="Line 214"/>
            <p:cNvSpPr>
              <a:spLocks noChangeShapeType="1"/>
            </p:cNvSpPr>
            <p:nvPr/>
          </p:nvSpPr>
          <p:spPr bwMode="auto">
            <a:xfrm>
              <a:off x="5065" y="2523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6" name="Line 206"/>
            <p:cNvSpPr>
              <a:spLocks noChangeShapeType="1"/>
            </p:cNvSpPr>
            <p:nvPr/>
          </p:nvSpPr>
          <p:spPr bwMode="auto">
            <a:xfrm>
              <a:off x="1927" y="2341"/>
              <a:ext cx="0" cy="77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624847" name="Line 207"/>
            <p:cNvSpPr>
              <a:spLocks noChangeShapeType="1"/>
            </p:cNvSpPr>
            <p:nvPr/>
          </p:nvSpPr>
          <p:spPr bwMode="auto">
            <a:xfrm>
              <a:off x="5700" y="2341"/>
              <a:ext cx="0" cy="77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" name="Group 261"/>
          <p:cNvGrpSpPr>
            <a:grpSpLocks/>
          </p:cNvGrpSpPr>
          <p:nvPr/>
        </p:nvGrpSpPr>
        <p:grpSpPr bwMode="auto">
          <a:xfrm>
            <a:off x="3059113" y="4597400"/>
            <a:ext cx="5989637" cy="306388"/>
            <a:chOff x="1927" y="2896"/>
            <a:chExt cx="3773" cy="193"/>
          </a:xfrm>
        </p:grpSpPr>
        <p:sp>
          <p:nvSpPr>
            <p:cNvPr id="624808" name="Rectangle 168"/>
            <p:cNvSpPr>
              <a:spLocks noChangeArrowheads="1"/>
            </p:cNvSpPr>
            <p:nvPr/>
          </p:nvSpPr>
          <p:spPr bwMode="auto">
            <a:xfrm>
              <a:off x="4655" y="2896"/>
              <a:ext cx="40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Text</a:t>
              </a:r>
            </a:p>
          </p:txBody>
        </p:sp>
        <p:sp>
          <p:nvSpPr>
            <p:cNvPr id="624811" name="Rectangle 171"/>
            <p:cNvSpPr>
              <a:spLocks noChangeArrowheads="1"/>
            </p:cNvSpPr>
            <p:nvPr/>
          </p:nvSpPr>
          <p:spPr bwMode="auto">
            <a:xfrm>
              <a:off x="5057" y="2896"/>
              <a:ext cx="64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1001</a:t>
              </a:r>
            </a:p>
          </p:txBody>
        </p:sp>
        <p:sp>
          <p:nvSpPr>
            <p:cNvPr id="624812" name="Rectangle 172"/>
            <p:cNvSpPr>
              <a:spLocks noChangeArrowheads="1"/>
            </p:cNvSpPr>
            <p:nvPr/>
          </p:nvSpPr>
          <p:spPr bwMode="auto">
            <a:xfrm>
              <a:off x="3935" y="2896"/>
              <a:ext cx="72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624813" name="Rectangle 173"/>
            <p:cNvSpPr>
              <a:spLocks noChangeArrowheads="1"/>
            </p:cNvSpPr>
            <p:nvPr/>
          </p:nvSpPr>
          <p:spPr bwMode="auto">
            <a:xfrm>
              <a:off x="3405" y="2896"/>
              <a:ext cx="53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624814" name="Rectangle 174"/>
            <p:cNvSpPr>
              <a:spLocks noChangeArrowheads="1"/>
            </p:cNvSpPr>
            <p:nvPr/>
          </p:nvSpPr>
          <p:spPr bwMode="auto">
            <a:xfrm>
              <a:off x="2853" y="2896"/>
              <a:ext cx="55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Name</a:t>
              </a:r>
            </a:p>
          </p:txBody>
        </p:sp>
        <p:sp>
          <p:nvSpPr>
            <p:cNvPr id="624799" name="Rectangle 159"/>
            <p:cNvSpPr>
              <a:spLocks noChangeArrowheads="1"/>
            </p:cNvSpPr>
            <p:nvPr/>
          </p:nvSpPr>
          <p:spPr bwMode="auto">
            <a:xfrm>
              <a:off x="2301" y="2896"/>
              <a:ext cx="55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624815" name="Rectangle 175"/>
            <p:cNvSpPr>
              <a:spLocks noChangeArrowheads="1"/>
            </p:cNvSpPr>
            <p:nvPr/>
          </p:nvSpPr>
          <p:spPr bwMode="auto">
            <a:xfrm>
              <a:off x="1927" y="2896"/>
              <a:ext cx="3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1004</a:t>
              </a:r>
            </a:p>
          </p:txBody>
        </p:sp>
      </p:grpSp>
      <p:sp>
        <p:nvSpPr>
          <p:cNvPr id="624816" name="Rectangle 176"/>
          <p:cNvSpPr>
            <a:spLocks noChangeArrowheads="1"/>
          </p:cNvSpPr>
          <p:nvPr/>
        </p:nvSpPr>
        <p:spPr bwMode="auto">
          <a:xfrm>
            <a:off x="8027988" y="4292600"/>
            <a:ext cx="1020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1001</a:t>
            </a:r>
          </a:p>
        </p:txBody>
      </p:sp>
      <p:grpSp>
        <p:nvGrpSpPr>
          <p:cNvPr id="10" name="Group 285"/>
          <p:cNvGrpSpPr>
            <a:grpSpLocks/>
          </p:cNvGrpSpPr>
          <p:nvPr/>
        </p:nvGrpSpPr>
        <p:grpSpPr bwMode="auto">
          <a:xfrm>
            <a:off x="3652838" y="4292600"/>
            <a:ext cx="4375150" cy="304800"/>
            <a:chOff x="2301" y="2704"/>
            <a:chExt cx="2756" cy="192"/>
          </a:xfrm>
        </p:grpSpPr>
        <p:sp>
          <p:nvSpPr>
            <p:cNvPr id="624809" name="Rectangle 169"/>
            <p:cNvSpPr>
              <a:spLocks noChangeArrowheads="1"/>
            </p:cNvSpPr>
            <p:nvPr/>
          </p:nvSpPr>
          <p:spPr bwMode="auto">
            <a:xfrm>
              <a:off x="4655" y="2704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Int</a:t>
              </a:r>
            </a:p>
          </p:txBody>
        </p:sp>
        <p:sp>
          <p:nvSpPr>
            <p:cNvPr id="624817" name="Rectangle 177"/>
            <p:cNvSpPr>
              <a:spLocks noChangeArrowheads="1"/>
            </p:cNvSpPr>
            <p:nvPr/>
          </p:nvSpPr>
          <p:spPr bwMode="auto">
            <a:xfrm>
              <a:off x="3935" y="2704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624818" name="Rectangle 178"/>
            <p:cNvSpPr>
              <a:spLocks noChangeArrowheads="1"/>
            </p:cNvSpPr>
            <p:nvPr/>
          </p:nvSpPr>
          <p:spPr bwMode="auto">
            <a:xfrm>
              <a:off x="3405" y="2704"/>
              <a:ext cx="5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624819" name="Rectangle 179"/>
            <p:cNvSpPr>
              <a:spLocks noChangeArrowheads="1"/>
            </p:cNvSpPr>
            <p:nvPr/>
          </p:nvSpPr>
          <p:spPr bwMode="auto">
            <a:xfrm>
              <a:off x="2853" y="2704"/>
              <a:ext cx="5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EmpNo</a:t>
              </a:r>
            </a:p>
          </p:txBody>
        </p:sp>
        <p:sp>
          <p:nvSpPr>
            <p:cNvPr id="624800" name="Rectangle 160"/>
            <p:cNvSpPr>
              <a:spLocks noChangeArrowheads="1"/>
            </p:cNvSpPr>
            <p:nvPr/>
          </p:nvSpPr>
          <p:spPr bwMode="auto">
            <a:xfrm>
              <a:off x="2301" y="2704"/>
              <a:ext cx="5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11</a:t>
              </a:r>
            </a:p>
          </p:txBody>
        </p:sp>
      </p:grpSp>
      <p:grpSp>
        <p:nvGrpSpPr>
          <p:cNvPr id="11" name="Group 253"/>
          <p:cNvGrpSpPr>
            <a:grpSpLocks/>
          </p:cNvGrpSpPr>
          <p:nvPr/>
        </p:nvGrpSpPr>
        <p:grpSpPr bwMode="auto">
          <a:xfrm>
            <a:off x="901700" y="692150"/>
            <a:ext cx="2735263" cy="2808288"/>
            <a:chOff x="839" y="1071"/>
            <a:chExt cx="1723" cy="1769"/>
          </a:xfrm>
        </p:grpSpPr>
        <p:sp>
          <p:nvSpPr>
            <p:cNvPr id="624894" name="Oval 254"/>
            <p:cNvSpPr>
              <a:spLocks noChangeArrowheads="1"/>
            </p:cNvSpPr>
            <p:nvPr/>
          </p:nvSpPr>
          <p:spPr bwMode="auto">
            <a:xfrm>
              <a:off x="839" y="2568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95" name="Oval 255"/>
            <p:cNvSpPr>
              <a:spLocks noChangeArrowheads="1"/>
            </p:cNvSpPr>
            <p:nvPr/>
          </p:nvSpPr>
          <p:spPr bwMode="auto">
            <a:xfrm>
              <a:off x="2018" y="1071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4896" name="AutoShape 256"/>
            <p:cNvCxnSpPr>
              <a:cxnSpLocks noChangeShapeType="1"/>
              <a:stCxn id="624894" idx="7"/>
              <a:endCxn id="624895" idx="3"/>
            </p:cNvCxnSpPr>
            <p:nvPr/>
          </p:nvCxnSpPr>
          <p:spPr bwMode="auto">
            <a:xfrm flipV="1">
              <a:off x="1303" y="1312"/>
              <a:ext cx="795" cy="1287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624897" name="Oval 257"/>
          <p:cNvSpPr>
            <a:spLocks noChangeArrowheads="1"/>
          </p:cNvSpPr>
          <p:nvPr/>
        </p:nvSpPr>
        <p:spPr bwMode="auto">
          <a:xfrm>
            <a:off x="1765300" y="3644900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898" name="Oval 258"/>
          <p:cNvSpPr>
            <a:spLocks noChangeArrowheads="1"/>
          </p:cNvSpPr>
          <p:nvPr/>
        </p:nvSpPr>
        <p:spPr bwMode="auto">
          <a:xfrm>
            <a:off x="3489325" y="1268413"/>
            <a:ext cx="795338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899" name="AutoShape 259"/>
          <p:cNvCxnSpPr>
            <a:cxnSpLocks noChangeShapeType="1"/>
            <a:stCxn id="624897" idx="7"/>
            <a:endCxn id="624898" idx="3"/>
          </p:cNvCxnSpPr>
          <p:nvPr/>
        </p:nvCxnSpPr>
        <p:spPr bwMode="auto">
          <a:xfrm flipV="1">
            <a:off x="2565400" y="1670050"/>
            <a:ext cx="1039813" cy="2027238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4907" name="Rectangle 267"/>
          <p:cNvSpPr>
            <a:spLocks noChangeArrowheads="1"/>
          </p:cNvSpPr>
          <p:nvPr/>
        </p:nvSpPr>
        <p:spPr bwMode="auto">
          <a:xfrm>
            <a:off x="5176838" y="5834063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1003</a:t>
            </a:r>
          </a:p>
        </p:txBody>
      </p:sp>
      <p:grpSp>
        <p:nvGrpSpPr>
          <p:cNvPr id="12" name="Group 282"/>
          <p:cNvGrpSpPr>
            <a:grpSpLocks/>
          </p:cNvGrpSpPr>
          <p:nvPr/>
        </p:nvGrpSpPr>
        <p:grpSpPr bwMode="auto">
          <a:xfrm>
            <a:off x="2987675" y="2536825"/>
            <a:ext cx="4178300" cy="3600450"/>
            <a:chOff x="1882" y="1598"/>
            <a:chExt cx="2632" cy="2268"/>
          </a:xfrm>
        </p:grpSpPr>
        <p:sp>
          <p:nvSpPr>
            <p:cNvPr id="624904" name="Oval 264"/>
            <p:cNvSpPr>
              <a:spLocks noChangeArrowheads="1"/>
            </p:cNvSpPr>
            <p:nvPr/>
          </p:nvSpPr>
          <p:spPr bwMode="auto">
            <a:xfrm>
              <a:off x="3969" y="3594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05" name="Oval 265"/>
            <p:cNvSpPr>
              <a:spLocks noChangeArrowheads="1"/>
            </p:cNvSpPr>
            <p:nvPr/>
          </p:nvSpPr>
          <p:spPr bwMode="auto">
            <a:xfrm>
              <a:off x="1882" y="1598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4906" name="AutoShape 266"/>
            <p:cNvCxnSpPr>
              <a:cxnSpLocks noChangeShapeType="1"/>
              <a:stCxn id="624904" idx="1"/>
              <a:endCxn id="624905" idx="5"/>
            </p:cNvCxnSpPr>
            <p:nvPr/>
          </p:nvCxnSpPr>
          <p:spPr bwMode="auto">
            <a:xfrm flipH="1" flipV="1">
              <a:off x="2346" y="1839"/>
              <a:ext cx="1703" cy="1786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 type="triangle" w="med" len="med"/>
              <a:tailEnd/>
            </a:ln>
            <a:effectLst/>
          </p:spPr>
        </p:cxnSp>
        <p:sp>
          <p:nvSpPr>
            <p:cNvPr id="624908" name="Rectangle 268"/>
            <p:cNvSpPr>
              <a:spLocks noChangeArrowheads="1"/>
            </p:cNvSpPr>
            <p:nvPr/>
          </p:nvSpPr>
          <p:spPr bwMode="auto">
            <a:xfrm>
              <a:off x="3923" y="3657"/>
              <a:ext cx="59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401</a:t>
              </a:r>
            </a:p>
          </p:txBody>
        </p:sp>
      </p:grpSp>
      <p:sp>
        <p:nvSpPr>
          <p:cNvPr id="624909" name="Rectangle 269"/>
          <p:cNvSpPr>
            <a:spLocks noChangeArrowheads="1"/>
          </p:cNvSpPr>
          <p:nvPr/>
        </p:nvSpPr>
        <p:spPr bwMode="auto">
          <a:xfrm>
            <a:off x="5176838" y="6107113"/>
            <a:ext cx="6175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1004</a:t>
            </a:r>
          </a:p>
        </p:txBody>
      </p:sp>
      <p:sp>
        <p:nvSpPr>
          <p:cNvPr id="624910" name="Rectangle 270"/>
          <p:cNvSpPr>
            <a:spLocks noChangeArrowheads="1"/>
          </p:cNvSpPr>
          <p:nvPr/>
        </p:nvSpPr>
        <p:spPr bwMode="auto">
          <a:xfrm>
            <a:off x="6226175" y="6107113"/>
            <a:ext cx="9382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400">
                <a:solidFill>
                  <a:srgbClr val="000066"/>
                </a:solidFill>
                <a:latin typeface="Arial" charset="0"/>
              </a:rPr>
              <a:t>402</a:t>
            </a:r>
          </a:p>
        </p:txBody>
      </p:sp>
      <p:grpSp>
        <p:nvGrpSpPr>
          <p:cNvPr id="13" name="Group 284"/>
          <p:cNvGrpSpPr>
            <a:grpSpLocks/>
          </p:cNvGrpSpPr>
          <p:nvPr/>
        </p:nvGrpSpPr>
        <p:grpSpPr bwMode="auto">
          <a:xfrm>
            <a:off x="2916238" y="4292600"/>
            <a:ext cx="3024187" cy="1916113"/>
            <a:chOff x="1837" y="2704"/>
            <a:chExt cx="1905" cy="1207"/>
          </a:xfrm>
        </p:grpSpPr>
        <p:sp>
          <p:nvSpPr>
            <p:cNvPr id="624820" name="Rectangle 180"/>
            <p:cNvSpPr>
              <a:spLocks noChangeArrowheads="1"/>
            </p:cNvSpPr>
            <p:nvPr/>
          </p:nvSpPr>
          <p:spPr bwMode="auto">
            <a:xfrm>
              <a:off x="1927" y="270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400">
                  <a:solidFill>
                    <a:srgbClr val="000066"/>
                  </a:solidFill>
                  <a:latin typeface="Arial" charset="0"/>
                </a:rPr>
                <a:t>1003</a:t>
              </a:r>
            </a:p>
          </p:txBody>
        </p:sp>
        <p:sp>
          <p:nvSpPr>
            <p:cNvPr id="624913" name="Oval 273"/>
            <p:cNvSpPr>
              <a:spLocks noChangeArrowheads="1"/>
            </p:cNvSpPr>
            <p:nvPr/>
          </p:nvSpPr>
          <p:spPr bwMode="auto">
            <a:xfrm>
              <a:off x="3198" y="3639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14" name="Oval 274"/>
            <p:cNvSpPr>
              <a:spLocks noChangeArrowheads="1"/>
            </p:cNvSpPr>
            <p:nvPr/>
          </p:nvSpPr>
          <p:spPr bwMode="auto">
            <a:xfrm>
              <a:off x="1837" y="2704"/>
              <a:ext cx="544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624915" name="AutoShape 275"/>
            <p:cNvCxnSpPr>
              <a:cxnSpLocks noChangeShapeType="1"/>
              <a:stCxn id="624913" idx="1"/>
              <a:endCxn id="624914" idx="5"/>
            </p:cNvCxnSpPr>
            <p:nvPr/>
          </p:nvCxnSpPr>
          <p:spPr bwMode="auto">
            <a:xfrm flipH="1" flipV="1">
              <a:off x="2301" y="2945"/>
              <a:ext cx="977" cy="725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624916" name="Oval 276"/>
          <p:cNvSpPr>
            <a:spLocks noChangeArrowheads="1"/>
          </p:cNvSpPr>
          <p:nvPr/>
        </p:nvSpPr>
        <p:spPr bwMode="auto">
          <a:xfrm>
            <a:off x="8027988" y="2543175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917" name="Oval 277"/>
          <p:cNvSpPr>
            <a:spLocks noChangeArrowheads="1"/>
          </p:cNvSpPr>
          <p:nvPr/>
        </p:nvSpPr>
        <p:spPr bwMode="auto">
          <a:xfrm>
            <a:off x="1619250" y="5805488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918" name="AutoShape 278"/>
          <p:cNvCxnSpPr>
            <a:cxnSpLocks noChangeShapeType="1"/>
            <a:stCxn id="624916" idx="3"/>
            <a:endCxn id="624917" idx="7"/>
          </p:cNvCxnSpPr>
          <p:nvPr/>
        </p:nvCxnSpPr>
        <p:spPr bwMode="auto">
          <a:xfrm flipH="1">
            <a:off x="2419350" y="2944813"/>
            <a:ext cx="5745163" cy="2913062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24919" name="Oval 279"/>
          <p:cNvSpPr>
            <a:spLocks noChangeArrowheads="1"/>
          </p:cNvSpPr>
          <p:nvPr/>
        </p:nvSpPr>
        <p:spPr bwMode="auto">
          <a:xfrm>
            <a:off x="468313" y="5876925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24920" name="Oval 280"/>
          <p:cNvSpPr>
            <a:spLocks noChangeArrowheads="1"/>
          </p:cNvSpPr>
          <p:nvPr/>
        </p:nvSpPr>
        <p:spPr bwMode="auto">
          <a:xfrm>
            <a:off x="8207375" y="4221163"/>
            <a:ext cx="936625" cy="454025"/>
          </a:xfrm>
          <a:prstGeom prst="ellipse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624921" name="AutoShape 281"/>
          <p:cNvCxnSpPr>
            <a:cxnSpLocks noChangeShapeType="1"/>
            <a:stCxn id="624919" idx="7"/>
            <a:endCxn id="624920" idx="2"/>
          </p:cNvCxnSpPr>
          <p:nvPr/>
        </p:nvCxnSpPr>
        <p:spPr bwMode="auto">
          <a:xfrm flipV="1">
            <a:off x="1268413" y="4448175"/>
            <a:ext cx="6924675" cy="1481138"/>
          </a:xfrm>
          <a:prstGeom prst="straightConnector1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24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624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624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24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2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2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87" grpId="0" animBg="1"/>
      <p:bldP spid="624859" grpId="0" animBg="1"/>
      <p:bldP spid="624859" grpId="1" animBg="1"/>
      <p:bldP spid="624872" grpId="0" animBg="1"/>
      <p:bldP spid="624816" grpId="0"/>
      <p:bldP spid="624897" grpId="0" animBg="1"/>
      <p:bldP spid="624897" grpId="1" animBg="1"/>
      <p:bldP spid="624898" grpId="0" animBg="1"/>
      <p:bldP spid="624898" grpId="1" animBg="1"/>
      <p:bldP spid="624907" grpId="0"/>
      <p:bldP spid="624909" grpId="0"/>
      <p:bldP spid="624910" grpId="0"/>
      <p:bldP spid="624916" grpId="0" animBg="1"/>
      <p:bldP spid="624917" grpId="0" animBg="1"/>
      <p:bldP spid="624919" grpId="0" animBg="1"/>
      <p:bldP spid="62492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Supermodel &amp; Rules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Remark</a:t>
            </a:r>
          </a:p>
          <a:p>
            <a:pPr lvl="1"/>
            <a:r>
              <a:rPr lang="en-US"/>
              <a:t>Many constructs, despite differences in their syntactical structures, are semantically similar or identical</a:t>
            </a:r>
          </a:p>
          <a:p>
            <a:pPr lvl="2"/>
            <a:r>
              <a:rPr lang="en-US"/>
              <a:t>attributes of entities and relationships in the ER model</a:t>
            </a:r>
          </a:p>
          <a:p>
            <a:pPr lvl="2"/>
            <a:r>
              <a:rPr lang="en-US"/>
              <a:t>attributes in the ER model, fields in the OO model, </a:t>
            </a:r>
            <a:br>
              <a:rPr lang="en-US"/>
            </a:br>
            <a:r>
              <a:rPr lang="en-US"/>
              <a:t>and columns in the relational model</a:t>
            </a:r>
          </a:p>
          <a:p>
            <a:pPr lvl="1"/>
            <a:r>
              <a:rPr lang="en-US"/>
              <a:t>We can collapse them into a single construct </a:t>
            </a:r>
            <a:br>
              <a:rPr lang="en-US"/>
            </a:br>
            <a:r>
              <a:rPr lang="en-US"/>
              <a:t>with optional references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BD6EB-CEDA-48B7-8E5C-BE2241879FC4}" type="slidenum">
              <a:rPr lang="it-IT" smtClean="0"/>
              <a:pPr/>
              <a:t>84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4AD6-D9BE-4817-A440-AEED271DB4B9}" type="slidenum">
              <a:rPr lang="it-IT"/>
              <a:pPr/>
              <a:t>85</a:t>
            </a:fld>
            <a:endParaRPr lang="it-IT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Schemas and mappings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Would require discussion, but let us assume intuitive notions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5D6F-17AE-4E5D-922A-D8DFDCBAD116}" type="slidenum">
              <a:rPr lang="it-IT"/>
              <a:pPr/>
              <a:t>86</a:t>
            </a:fld>
            <a:endParaRPr lang="it-IT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mgmt operators, a first set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Batang" pitchFamily="18" charset="-127"/>
                <a:cs typeface="Arial" charset="0"/>
              </a:rPr>
              <a:t>map = </a:t>
            </a:r>
            <a:r>
              <a:rPr lang="en-US" b="1">
                <a:solidFill>
                  <a:schemeClr val="accent2"/>
                </a:solidFill>
                <a:ea typeface="Batang" pitchFamily="18" charset="-127"/>
                <a:cs typeface="Arial" charset="0"/>
              </a:rPr>
              <a:t>Match</a:t>
            </a:r>
            <a:r>
              <a:rPr lang="en-US">
                <a:ea typeface="Batang" pitchFamily="18" charset="-127"/>
                <a:cs typeface="Arial" charset="0"/>
              </a:rPr>
              <a:t> (S1, S2) 				</a:t>
            </a:r>
          </a:p>
          <a:p>
            <a:r>
              <a:rPr lang="en-US">
                <a:ea typeface="Batang" pitchFamily="18" charset="-127"/>
                <a:cs typeface="Arial" charset="0"/>
              </a:rPr>
              <a:t>S3 = </a:t>
            </a:r>
            <a:r>
              <a:rPr lang="en-US" b="1">
                <a:solidFill>
                  <a:schemeClr val="accent2"/>
                </a:solidFill>
                <a:ea typeface="Batang" pitchFamily="18" charset="-127"/>
                <a:cs typeface="Arial" charset="0"/>
              </a:rPr>
              <a:t>Merge</a:t>
            </a:r>
            <a:r>
              <a:rPr lang="en-US">
                <a:ea typeface="Batang" pitchFamily="18" charset="-127"/>
                <a:cs typeface="Arial" charset="0"/>
              </a:rPr>
              <a:t> (S1, S2, map)			</a:t>
            </a:r>
          </a:p>
          <a:p>
            <a:r>
              <a:rPr lang="en-US">
                <a:ea typeface="Batang" pitchFamily="18" charset="-127"/>
                <a:cs typeface="Arial" charset="0"/>
              </a:rPr>
              <a:t>S2 = </a:t>
            </a:r>
            <a:r>
              <a:rPr lang="en-US" b="1">
                <a:solidFill>
                  <a:schemeClr val="accent2"/>
                </a:solidFill>
                <a:ea typeface="Batang" pitchFamily="18" charset="-127"/>
                <a:cs typeface="Arial" charset="0"/>
              </a:rPr>
              <a:t>Diff</a:t>
            </a:r>
            <a:r>
              <a:rPr lang="en-US">
                <a:ea typeface="Batang" pitchFamily="18" charset="-127"/>
                <a:cs typeface="Arial" charset="0"/>
              </a:rPr>
              <a:t> (S1, map) 					</a:t>
            </a:r>
          </a:p>
          <a:p>
            <a:r>
              <a:rPr lang="en-US">
                <a:ea typeface="Batang" pitchFamily="18" charset="-127"/>
                <a:cs typeface="Arial" charset="0"/>
              </a:rPr>
              <a:t>and more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map3 = Compose (map1, map2)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S2 = Select (S1, pred) 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Apply (S, f) 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list = Enumerate (S)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S2 = Copy (S1)</a:t>
            </a:r>
          </a:p>
          <a:p>
            <a:pPr lvl="1"/>
            <a:r>
              <a:rPr lang="en-US" sz="1800">
                <a:ea typeface="Batang" pitchFamily="18" charset="-127"/>
                <a:cs typeface="Arial" charset="0"/>
              </a:rPr>
              <a:t>…</a:t>
            </a:r>
          </a:p>
          <a:p>
            <a:endParaRPr lang="en-US" sz="1800">
              <a:ea typeface="Batang" pitchFamily="18" charset="-127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2645-9A9E-4B15-ABD5-9CE7D72005BF}" type="slidenum">
              <a:rPr lang="it-IT"/>
              <a:pPr/>
              <a:t>87</a:t>
            </a:fld>
            <a:endParaRPr lang="it-IT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 = </a:t>
            </a:r>
            <a:r>
              <a:rPr lang="en-US" b="1" dirty="0">
                <a:solidFill>
                  <a:schemeClr val="accent2"/>
                </a:solidFill>
              </a:rPr>
              <a:t>Match</a:t>
            </a:r>
            <a:r>
              <a:rPr lang="en-US" dirty="0"/>
              <a:t> (S1, S2)</a:t>
            </a:r>
          </a:p>
          <a:p>
            <a:pPr lvl="1"/>
            <a:r>
              <a:rPr lang="en-US" dirty="0"/>
              <a:t>given 	</a:t>
            </a:r>
          </a:p>
          <a:p>
            <a:pPr lvl="2"/>
            <a:r>
              <a:rPr lang="en-US" dirty="0"/>
              <a:t>two schemas S1, S2</a:t>
            </a:r>
          </a:p>
          <a:p>
            <a:pPr lvl="1"/>
            <a:r>
              <a:rPr lang="en-US" dirty="0"/>
              <a:t>returns 	</a:t>
            </a:r>
          </a:p>
          <a:p>
            <a:pPr lvl="2"/>
            <a:r>
              <a:rPr lang="en-US" dirty="0"/>
              <a:t>a mapping between them</a:t>
            </a:r>
          </a:p>
          <a:p>
            <a:r>
              <a:rPr lang="en-US" dirty="0"/>
              <a:t>the “classical” initial step in data integration:</a:t>
            </a:r>
          </a:p>
          <a:p>
            <a:pPr lvl="1"/>
            <a:r>
              <a:rPr lang="en-US" dirty="0"/>
              <a:t>find the common elements of two schemas and the correspondences between them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5E3F-0060-4399-A5C0-CF52F5A71C51}" type="slidenum">
              <a:rPr lang="it-IT"/>
              <a:pPr/>
              <a:t>88</a:t>
            </a:fld>
            <a:endParaRPr lang="it-IT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S3 = </a:t>
            </a:r>
            <a:r>
              <a:rPr lang="en-US" b="1">
                <a:solidFill>
                  <a:schemeClr val="accent2"/>
                </a:solidFill>
              </a:rPr>
              <a:t>Merge</a:t>
            </a:r>
            <a:r>
              <a:rPr lang="en-US"/>
              <a:t> (S1, S2, map)		</a:t>
            </a:r>
          </a:p>
          <a:p>
            <a:pPr lvl="1"/>
            <a:r>
              <a:rPr lang="en-US"/>
              <a:t>given </a:t>
            </a:r>
          </a:p>
          <a:p>
            <a:pPr lvl="2"/>
            <a:r>
              <a:rPr lang="en-US"/>
              <a:t>two schemas and a mapping between them</a:t>
            </a:r>
          </a:p>
          <a:p>
            <a:pPr lvl="1"/>
            <a:r>
              <a:rPr lang="en-US"/>
              <a:t>returns </a:t>
            </a:r>
          </a:p>
          <a:p>
            <a:pPr lvl="2"/>
            <a:r>
              <a:rPr lang="en-US"/>
              <a:t>a third schema (and two mappings)</a:t>
            </a:r>
          </a:p>
          <a:p>
            <a:r>
              <a:rPr lang="en-US"/>
              <a:t>the “classical” second step in data integration:</a:t>
            </a:r>
          </a:p>
          <a:p>
            <a:pPr lvl="1"/>
            <a:r>
              <a:rPr lang="en-US"/>
              <a:t>given the correspondences, find a way to obtain one schema out of two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6C89-9276-4F29-80F9-2348839B924D}" type="slidenum">
              <a:rPr lang="it-IT"/>
              <a:pPr/>
              <a:t>89</a:t>
            </a:fld>
            <a:endParaRPr lang="it-IT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S2 = </a:t>
            </a:r>
            <a:r>
              <a:rPr lang="en-US" b="1">
                <a:solidFill>
                  <a:schemeClr val="accent2"/>
                </a:solidFill>
              </a:rPr>
              <a:t>Diff</a:t>
            </a:r>
            <a:r>
              <a:rPr lang="en-US"/>
              <a:t> (S1, map) 	</a:t>
            </a:r>
          </a:p>
          <a:p>
            <a:pPr lvl="1"/>
            <a:r>
              <a:rPr lang="en-US"/>
              <a:t>given </a:t>
            </a:r>
          </a:p>
          <a:p>
            <a:pPr lvl="2"/>
            <a:r>
              <a:rPr lang="en-US"/>
              <a:t>a schema and a mapping from it (to some other schema, not relevant)</a:t>
            </a:r>
          </a:p>
          <a:p>
            <a:pPr lvl="1"/>
            <a:r>
              <a:rPr lang="en-US"/>
              <a:t>returns </a:t>
            </a:r>
          </a:p>
          <a:p>
            <a:pPr lvl="2"/>
            <a:r>
              <a:rPr lang="en-US"/>
              <a:t>a (sub-)schema, with the elements that do not participate in the mapping</a:t>
            </a:r>
          </a:p>
          <a:p>
            <a:pPr>
              <a:buFontTx/>
              <a:buNone/>
            </a:pPr>
            <a:r>
              <a:rPr lang="en-US"/>
              <a:t>		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5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D164-876C-468C-AD7B-18CB5BD3312F}" type="slidenum">
              <a:rPr lang="it-IT"/>
              <a:pPr/>
              <a:t>9</a:t>
            </a:fld>
            <a:endParaRPr lang="it-IT"/>
          </a:p>
        </p:txBody>
      </p:sp>
      <p:pic>
        <p:nvPicPr>
          <p:cNvPr id="794626" name="Picture 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688" y="4284663"/>
            <a:ext cx="830103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Example, 3</a:t>
            </a:r>
          </a:p>
        </p:txBody>
      </p:sp>
      <p:sp>
        <p:nvSpPr>
          <p:cNvPr id="794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49613"/>
            <a:ext cx="8424862" cy="684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dirty="0" err="1"/>
              <a:t>Does</a:t>
            </a:r>
            <a:r>
              <a:rPr lang="it-IT" sz="1800" dirty="0"/>
              <a:t> the OR </a:t>
            </a:r>
            <a:r>
              <a:rPr lang="it-IT" sz="1800" dirty="0" err="1"/>
              <a:t>model</a:t>
            </a:r>
            <a:r>
              <a:rPr lang="it-IT" sz="1800" dirty="0"/>
              <a:t> </a:t>
            </a:r>
            <a:r>
              <a:rPr lang="it-IT" sz="1800" dirty="0" err="1"/>
              <a:t>allow</a:t>
            </a:r>
            <a:r>
              <a:rPr lang="it-IT" sz="1800" dirty="0"/>
              <a:t> </a:t>
            </a:r>
            <a:r>
              <a:rPr lang="it-IT" sz="1800" dirty="0" err="1"/>
              <a:t>for</a:t>
            </a:r>
            <a:r>
              <a:rPr lang="it-IT" sz="1800" dirty="0"/>
              <a:t> </a:t>
            </a:r>
            <a:r>
              <a:rPr lang="it-IT" sz="1800" dirty="0" err="1"/>
              <a:t>keys</a:t>
            </a:r>
            <a:r>
              <a:rPr lang="it-IT" sz="1800" dirty="0"/>
              <a:t>? </a:t>
            </a:r>
            <a:endParaRPr lang="it-IT" sz="1800" dirty="0" smtClean="0"/>
          </a:p>
          <a:p>
            <a:pPr>
              <a:lnSpc>
                <a:spcPct val="90000"/>
              </a:lnSpc>
            </a:pPr>
            <a:r>
              <a:rPr lang="it-IT" sz="1800" dirty="0" err="1" smtClean="0"/>
              <a:t>If</a:t>
            </a:r>
            <a:r>
              <a:rPr lang="it-IT" sz="1800" dirty="0" smtClean="0"/>
              <a:t>  </a:t>
            </a:r>
            <a:r>
              <a:rPr lang="it-IT" sz="1800" b="1" dirty="0" err="1" smtClean="0">
                <a:solidFill>
                  <a:schemeClr val="accent2"/>
                </a:solidFill>
              </a:rPr>
              <a:t>not</a:t>
            </a:r>
            <a:endParaRPr lang="it-IT" sz="1800" dirty="0"/>
          </a:p>
        </p:txBody>
      </p:sp>
      <p:pic>
        <p:nvPicPr>
          <p:cNvPr id="79462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1412875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4630" name="Oval 6"/>
          <p:cNvSpPr>
            <a:spLocks noChangeArrowheads="1"/>
          </p:cNvSpPr>
          <p:nvPr/>
        </p:nvSpPr>
        <p:spPr bwMode="auto">
          <a:xfrm>
            <a:off x="3997325" y="4868863"/>
            <a:ext cx="642938" cy="115252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1" name="Oval 7"/>
          <p:cNvSpPr>
            <a:spLocks noChangeArrowheads="1"/>
          </p:cNvSpPr>
          <p:nvPr/>
        </p:nvSpPr>
        <p:spPr bwMode="auto">
          <a:xfrm>
            <a:off x="5292725" y="5157788"/>
            <a:ext cx="498475" cy="719137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2" name="Oval 8"/>
          <p:cNvSpPr>
            <a:spLocks noChangeArrowheads="1"/>
          </p:cNvSpPr>
          <p:nvPr/>
        </p:nvSpPr>
        <p:spPr bwMode="auto">
          <a:xfrm>
            <a:off x="3635375" y="1773238"/>
            <a:ext cx="787400" cy="1395412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94633" name="Oval 9"/>
          <p:cNvSpPr>
            <a:spLocks noChangeArrowheads="1"/>
          </p:cNvSpPr>
          <p:nvPr/>
        </p:nvSpPr>
        <p:spPr bwMode="auto">
          <a:xfrm>
            <a:off x="4786313" y="1990725"/>
            <a:ext cx="787400" cy="1006475"/>
          </a:xfrm>
          <a:prstGeom prst="ellipse">
            <a:avLst/>
          </a:prstGeom>
          <a:noFill/>
          <a:ln w="25400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4292600"/>
            <a:ext cx="5545137" cy="1944688"/>
            <a:chOff x="385" y="2704"/>
            <a:chExt cx="3493" cy="1225"/>
          </a:xfrm>
        </p:grpSpPr>
        <p:sp>
          <p:nvSpPr>
            <p:cNvPr id="794635" name="Oval 11"/>
            <p:cNvSpPr>
              <a:spLocks noChangeArrowheads="1"/>
            </p:cNvSpPr>
            <p:nvPr/>
          </p:nvSpPr>
          <p:spPr bwMode="auto">
            <a:xfrm>
              <a:off x="385" y="2704"/>
              <a:ext cx="726" cy="1225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94636" name="Oval 12"/>
            <p:cNvSpPr>
              <a:spLocks noChangeArrowheads="1"/>
            </p:cNvSpPr>
            <p:nvPr/>
          </p:nvSpPr>
          <p:spPr bwMode="auto">
            <a:xfrm>
              <a:off x="3152" y="2976"/>
              <a:ext cx="726" cy="817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0" grpId="0" animBg="1"/>
      <p:bldP spid="794631" grpId="0" animBg="1"/>
      <p:bldP spid="794632" grpId="0" animBg="1"/>
      <p:bldP spid="794633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C51-5246-4F24-A7F9-D4320838CC8D}" type="slidenum">
              <a:rPr lang="it-IT"/>
              <a:pPr/>
              <a:t>90</a:t>
            </a:fld>
            <a:endParaRPr lang="it-IT"/>
          </a:p>
        </p:txBody>
      </p:sp>
      <p:sp>
        <p:nvSpPr>
          <p:cNvPr id="415765" name="Rectangle 21"/>
          <p:cNvSpPr>
            <a:spLocks noChangeArrowheads="1"/>
          </p:cNvSpPr>
          <p:nvPr/>
        </p:nvSpPr>
        <p:spPr bwMode="auto">
          <a:xfrm>
            <a:off x="3419475" y="3429000"/>
            <a:ext cx="1657350" cy="28797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DW2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(Bernstein and Rahm, ER 2000)</a:t>
            </a:r>
          </a:p>
          <a:p>
            <a:r>
              <a:rPr lang="en-US"/>
              <a:t>A  database (a “source”), a data warehouse and a mapping between the two</a:t>
            </a:r>
          </a:p>
          <a:p>
            <a:r>
              <a:rPr lang="en-US"/>
              <a:t>We want to add a source, with some similarity to the first one</a:t>
            </a:r>
          </a:p>
          <a:p>
            <a:r>
              <a:rPr lang="en-US"/>
              <a:t>and update the DW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15761" name="Rectangle 17"/>
          <p:cNvSpPr>
            <a:spLocks noChangeArrowheads="1"/>
          </p:cNvSpPr>
          <p:nvPr/>
        </p:nvSpPr>
        <p:spPr bwMode="auto">
          <a:xfrm>
            <a:off x="595313" y="3427413"/>
            <a:ext cx="11445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DB1</a:t>
            </a: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3714750" y="3606800"/>
            <a:ext cx="1144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DW1</a:t>
            </a:r>
          </a:p>
        </p:txBody>
      </p:sp>
      <p:cxnSp>
        <p:nvCxnSpPr>
          <p:cNvPr id="415763" name="AutoShape 19"/>
          <p:cNvCxnSpPr>
            <a:cxnSpLocks noChangeShapeType="1"/>
            <a:stCxn id="415761" idx="3"/>
            <a:endCxn id="415762" idx="1"/>
          </p:cNvCxnSpPr>
          <p:nvPr/>
        </p:nvCxnSpPr>
        <p:spPr bwMode="auto">
          <a:xfrm>
            <a:off x="1739900" y="3967163"/>
            <a:ext cx="19748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15764" name="Rectangle 20"/>
          <p:cNvSpPr>
            <a:spLocks noChangeArrowheads="1"/>
          </p:cNvSpPr>
          <p:nvPr/>
        </p:nvSpPr>
        <p:spPr bwMode="auto">
          <a:xfrm>
            <a:off x="595313" y="5372100"/>
            <a:ext cx="11445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DB2</a:t>
            </a:r>
          </a:p>
        </p:txBody>
      </p:sp>
      <p:sp>
        <p:nvSpPr>
          <p:cNvPr id="415768" name="Line 24"/>
          <p:cNvSpPr>
            <a:spLocks noChangeShapeType="1"/>
          </p:cNvSpPr>
          <p:nvPr/>
        </p:nvSpPr>
        <p:spPr bwMode="auto">
          <a:xfrm>
            <a:off x="1763713" y="5949950"/>
            <a:ext cx="1655762" cy="0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65" grpId="0" animBg="1"/>
      <p:bldP spid="415764" grpId="0" animBg="1"/>
      <p:bldP spid="41576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484-CEFB-4A22-93B4-A9EBC3DFBE5D}" type="slidenum">
              <a:rPr lang="it-IT"/>
              <a:pPr/>
              <a:t>91</a:t>
            </a:fld>
            <a:endParaRPr lang="it-IT"/>
          </a:p>
        </p:txBody>
      </p:sp>
      <p:sp>
        <p:nvSpPr>
          <p:cNvPr id="237593" name="Rectangle 25"/>
          <p:cNvSpPr>
            <a:spLocks noChangeArrowheads="1"/>
          </p:cNvSpPr>
          <p:nvPr/>
        </p:nvSpPr>
        <p:spPr bwMode="auto">
          <a:xfrm>
            <a:off x="3563938" y="1773238"/>
            <a:ext cx="1441450" cy="331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en-US">
                <a:latin typeface="Arial" charset="0"/>
              </a:rPr>
              <a:t>DW2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Example, the "solution"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595313" y="2205038"/>
            <a:ext cx="114458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DB1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3714750" y="2384425"/>
            <a:ext cx="1144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DW1</a:t>
            </a:r>
          </a:p>
        </p:txBody>
      </p:sp>
      <p:cxnSp>
        <p:nvCxnSpPr>
          <p:cNvPr id="237574" name="AutoShape 6"/>
          <p:cNvCxnSpPr>
            <a:cxnSpLocks noChangeShapeType="1"/>
            <a:stCxn id="237572" idx="3"/>
            <a:endCxn id="237573" idx="1"/>
          </p:cNvCxnSpPr>
          <p:nvPr/>
        </p:nvCxnSpPr>
        <p:spPr bwMode="auto">
          <a:xfrm>
            <a:off x="1739900" y="2744788"/>
            <a:ext cx="19748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595313" y="4149725"/>
            <a:ext cx="11445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DB2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2251075" y="242093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m1</a:t>
            </a:r>
          </a:p>
        </p:txBody>
      </p:sp>
      <p:cxnSp>
        <p:nvCxnSpPr>
          <p:cNvPr id="237577" name="AutoShape 9"/>
          <p:cNvCxnSpPr>
            <a:cxnSpLocks noChangeShapeType="1"/>
            <a:stCxn id="237575" idx="0"/>
            <a:endCxn id="237572" idx="2"/>
          </p:cNvCxnSpPr>
          <p:nvPr/>
        </p:nvCxnSpPr>
        <p:spPr bwMode="auto">
          <a:xfrm flipV="1">
            <a:off x="1168400" y="3284538"/>
            <a:ext cx="0" cy="8651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657225" y="339248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m2</a:t>
            </a:r>
          </a:p>
        </p:txBody>
      </p:sp>
      <p:sp>
        <p:nvSpPr>
          <p:cNvPr id="237582" name="Line 14"/>
          <p:cNvSpPr>
            <a:spLocks noChangeShapeType="1"/>
          </p:cNvSpPr>
          <p:nvPr/>
        </p:nvSpPr>
        <p:spPr bwMode="auto">
          <a:xfrm flipV="1">
            <a:off x="1547813" y="2924175"/>
            <a:ext cx="2166937" cy="12239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37583" name="Text Box 15"/>
          <p:cNvSpPr txBox="1">
            <a:spLocks noChangeArrowheads="1"/>
          </p:cNvSpPr>
          <p:nvPr/>
        </p:nvSpPr>
        <p:spPr bwMode="auto">
          <a:xfrm>
            <a:off x="2166938" y="3068638"/>
            <a:ext cx="892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m3</a:t>
            </a:r>
          </a:p>
        </p:txBody>
      </p:sp>
      <p:sp>
        <p:nvSpPr>
          <p:cNvPr id="237585" name="Rectangle 17"/>
          <p:cNvSpPr>
            <a:spLocks noChangeArrowheads="1"/>
          </p:cNvSpPr>
          <p:nvPr/>
        </p:nvSpPr>
        <p:spPr bwMode="auto">
          <a:xfrm>
            <a:off x="722313" y="4870450"/>
            <a:ext cx="89058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 DB2’</a:t>
            </a:r>
          </a:p>
        </p:txBody>
      </p:sp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5435600" y="2617788"/>
            <a:ext cx="360045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m2 = Match(DB1,DB2)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m3= Compose(m2,m1)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DB2’=Diff(DB2,m3)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DW2’, m4 user defined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m5 = Match(DW1,DW2’)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DW2 = Merge(DW,DW2’,m5)</a:t>
            </a:r>
          </a:p>
        </p:txBody>
      </p:sp>
      <p:sp>
        <p:nvSpPr>
          <p:cNvPr id="237588" name="Rectangle 20"/>
          <p:cNvSpPr>
            <a:spLocks noChangeArrowheads="1"/>
          </p:cNvSpPr>
          <p:nvPr/>
        </p:nvSpPr>
        <p:spPr bwMode="auto">
          <a:xfrm>
            <a:off x="3708400" y="4219575"/>
            <a:ext cx="1144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DW2’</a:t>
            </a:r>
          </a:p>
        </p:txBody>
      </p:sp>
      <p:cxnSp>
        <p:nvCxnSpPr>
          <p:cNvPr id="237589" name="AutoShape 21"/>
          <p:cNvCxnSpPr>
            <a:cxnSpLocks noChangeShapeType="1"/>
            <a:stCxn id="237585" idx="3"/>
            <a:endCxn id="237588" idx="1"/>
          </p:cNvCxnSpPr>
          <p:nvPr/>
        </p:nvCxnSpPr>
        <p:spPr bwMode="auto">
          <a:xfrm flipV="1">
            <a:off x="1612900" y="4579938"/>
            <a:ext cx="2095500" cy="4714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7590" name="AutoShape 22"/>
          <p:cNvCxnSpPr>
            <a:cxnSpLocks noChangeShapeType="1"/>
            <a:stCxn id="237588" idx="0"/>
            <a:endCxn id="237573" idx="2"/>
          </p:cNvCxnSpPr>
          <p:nvPr/>
        </p:nvCxnSpPr>
        <p:spPr bwMode="auto">
          <a:xfrm flipV="1">
            <a:off x="4281488" y="3105150"/>
            <a:ext cx="6350" cy="11144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7591" name="Text Box 23"/>
          <p:cNvSpPr txBox="1">
            <a:spLocks noChangeArrowheads="1"/>
          </p:cNvSpPr>
          <p:nvPr/>
        </p:nvSpPr>
        <p:spPr bwMode="auto">
          <a:xfrm>
            <a:off x="2466975" y="4400550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m4</a:t>
            </a:r>
          </a:p>
        </p:txBody>
      </p:sp>
      <p:sp>
        <p:nvSpPr>
          <p:cNvPr id="237592" name="Text Box 24"/>
          <p:cNvSpPr txBox="1">
            <a:spLocks noChangeArrowheads="1"/>
          </p:cNvSpPr>
          <p:nvPr/>
        </p:nvSpPr>
        <p:spPr bwMode="auto">
          <a:xfrm>
            <a:off x="3752850" y="3500438"/>
            <a:ext cx="89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Arial" charset="0"/>
              </a:rPr>
              <a:t>m5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93" grpId="0" animBg="1"/>
      <p:bldP spid="237578" grpId="0"/>
      <p:bldP spid="237582" grpId="0" animBg="1"/>
      <p:bldP spid="237583" grpId="0"/>
      <p:bldP spid="237585" grpId="0" animBg="1"/>
      <p:bldP spid="237588" grpId="0" animBg="1"/>
      <p:bldP spid="237591" grpId="0"/>
      <p:bldP spid="23759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C680-2DF8-411E-946F-CD5BCBBB67FE}" type="slidenum">
              <a:rPr lang="it-IT"/>
              <a:pPr/>
              <a:t>92</a:t>
            </a:fld>
            <a:endParaRPr lang="it-IT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Magic does not exist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Operators might require human intervention:</a:t>
            </a:r>
          </a:p>
          <a:p>
            <a:pPr lvl="1"/>
            <a:r>
              <a:rPr lang="en-US"/>
              <a:t>Match is the main case</a:t>
            </a:r>
          </a:p>
          <a:p>
            <a:r>
              <a:rPr lang="en-US"/>
              <a:t>Scripts involving operators might require human intervention as well (or at least benefit from it):</a:t>
            </a:r>
          </a:p>
          <a:p>
            <a:pPr lvl="1"/>
            <a:r>
              <a:rPr lang="en-US"/>
              <a:t>a full implementation of each operator might not always available</a:t>
            </a:r>
          </a:p>
          <a:p>
            <a:pPr lvl="1"/>
            <a:r>
              <a:rPr lang="en-US"/>
              <a:t>a mapping might require manual specification</a:t>
            </a:r>
          </a:p>
          <a:p>
            <a:pPr lvl="1"/>
            <a:r>
              <a:rPr lang="en-US"/>
              <a:t>incomparable alternatives might exist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B378-EBB7-4068-8785-92EDEF7AA4C2}" type="slidenum">
              <a:rPr lang="it-IT"/>
              <a:pPr/>
              <a:t>93</a:t>
            </a:fld>
            <a:endParaRPr lang="it-IT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“data level”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major operators have also an extended version that operates on data, and not only on schemas</a:t>
            </a:r>
          </a:p>
          <a:p>
            <a:r>
              <a:rPr lang="en-US"/>
              <a:t>Especially apparent for</a:t>
            </a:r>
          </a:p>
          <a:p>
            <a:pPr lvl="1"/>
            <a:r>
              <a:rPr lang="en-US"/>
              <a:t>Merge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5D57-F86C-4996-AC5E-C4947D07527E}" type="slidenum">
              <a:rPr lang="it-IT"/>
              <a:pPr/>
              <a:t>94</a:t>
            </a:fld>
            <a:endParaRPr lang="it-IT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also have heterogeneity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Round trip engineering (Bernstein, CIDR 2003)</a:t>
            </a:r>
          </a:p>
          <a:p>
            <a:pPr lvl="1"/>
            <a:r>
              <a:rPr lang="en-US"/>
              <a:t>A specification, an implementation</a:t>
            </a:r>
          </a:p>
          <a:p>
            <a:pPr lvl="1"/>
            <a:r>
              <a:rPr lang="en-US"/>
              <a:t>then a change to the implementation: want to revise the specification</a:t>
            </a:r>
          </a:p>
          <a:p>
            <a:r>
              <a:rPr lang="en-US"/>
              <a:t>We need a translation from the implementation model to the specification one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755650" y="3789363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755650" y="5238750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I1</a:t>
            </a:r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>
            <a:off x="1798638" y="4427538"/>
            <a:ext cx="1587" cy="8112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3924300" y="5238750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I2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3924300" y="3789363"/>
            <a:ext cx="2087563" cy="6381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>
            <a:off x="5002213" y="4437063"/>
            <a:ext cx="1587" cy="811212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8" grpId="0" animBg="1"/>
      <p:bldP spid="242699" grpId="0" animBg="1"/>
      <p:bldP spid="242700" grpId="0" animBg="1"/>
      <p:bldP spid="242701" grpId="0" animBg="1"/>
      <p:bldP spid="242702" grpId="0" animBg="1"/>
      <p:bldP spid="242703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A5562-6760-4EEF-8BAC-D65573609756}" type="slidenum">
              <a:rPr lang="it-IT"/>
              <a:pPr/>
              <a:t>95</a:t>
            </a:fld>
            <a:endParaRPr lang="it-IT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management with heterogeneity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previous operators have to be “model generic” (capable of working on different models)</a:t>
            </a:r>
          </a:p>
          <a:p>
            <a:r>
              <a:rPr lang="en-US"/>
              <a:t>We need a “translation” operator</a:t>
            </a:r>
          </a:p>
          <a:p>
            <a:pPr lvl="1"/>
            <a:r>
              <a:rPr lang="en-US"/>
              <a:t>&lt;S2, map12&gt; = </a:t>
            </a:r>
            <a:r>
              <a:rPr lang="en-US" b="1">
                <a:solidFill>
                  <a:schemeClr val="accent2"/>
                </a:solidFill>
              </a:rPr>
              <a:t>ModelGen</a:t>
            </a:r>
            <a:r>
              <a:rPr lang="en-US"/>
              <a:t> (S1)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E4C8-05A4-46BE-B054-29F86687F1FA}" type="slidenum">
              <a:rPr lang="it-IT"/>
              <a:pPr/>
              <a:t>96</a:t>
            </a:fld>
            <a:endParaRPr lang="it-IT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ModelGen, an additional </a:t>
            </a:r>
            <a:r>
              <a:rPr lang="en-US" dirty="0" smtClean="0"/>
              <a:t>operator:</a:t>
            </a:r>
            <a:br>
              <a:rPr lang="en-US" dirty="0" smtClean="0"/>
            </a:br>
            <a:r>
              <a:rPr lang="en-US" dirty="0" smtClean="0"/>
              <a:t>schema (and data) translation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&lt;S2, map12&gt; = </a:t>
            </a:r>
            <a:r>
              <a:rPr lang="en-US" b="1" dirty="0">
                <a:solidFill>
                  <a:schemeClr val="accent2"/>
                </a:solidFill>
              </a:rPr>
              <a:t>ModelGen</a:t>
            </a:r>
            <a:r>
              <a:rPr lang="en-US" dirty="0"/>
              <a:t> (S1) </a:t>
            </a:r>
          </a:p>
          <a:p>
            <a:pPr lvl="1"/>
            <a:r>
              <a:rPr lang="en-US" dirty="0"/>
              <a:t>given </a:t>
            </a:r>
          </a:p>
          <a:p>
            <a:pPr lvl="2"/>
            <a:r>
              <a:rPr lang="en-US" dirty="0"/>
              <a:t>a schema (in a model)</a:t>
            </a:r>
          </a:p>
          <a:p>
            <a:pPr lvl="1"/>
            <a:r>
              <a:rPr lang="en-US" dirty="0"/>
              <a:t>returns </a:t>
            </a:r>
          </a:p>
          <a:p>
            <a:pPr lvl="2"/>
            <a:r>
              <a:rPr lang="en-US" dirty="0"/>
              <a:t>a schema (in a different data model) and a mapping between the two</a:t>
            </a:r>
          </a:p>
          <a:p>
            <a:r>
              <a:rPr lang="en-US" dirty="0"/>
              <a:t>A “translation” from a model to another</a:t>
            </a:r>
          </a:p>
          <a:p>
            <a:r>
              <a:rPr lang="en-US" dirty="0"/>
              <a:t>I should call it “SchemaGen” …</a:t>
            </a:r>
          </a:p>
          <a:p>
            <a:r>
              <a:rPr lang="en-US" dirty="0"/>
              <a:t>We should better write</a:t>
            </a:r>
          </a:p>
          <a:p>
            <a:pPr lvl="1"/>
            <a:r>
              <a:rPr lang="en-US" dirty="0"/>
              <a:t>&lt;S2, map12&gt; = </a:t>
            </a:r>
            <a:r>
              <a:rPr lang="en-US" b="1" dirty="0">
                <a:solidFill>
                  <a:schemeClr val="accent2"/>
                </a:solidFill>
              </a:rPr>
              <a:t>ModelGen</a:t>
            </a:r>
            <a:r>
              <a:rPr lang="en-US" dirty="0"/>
              <a:t> (S1,mod2)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D8E7-E214-4480-BFE9-2C7EB629FAD5}" type="slidenum">
              <a:rPr lang="it-IT"/>
              <a:pPr/>
              <a:t>97</a:t>
            </a:fld>
            <a:endParaRPr lang="it-IT"/>
          </a:p>
        </p:txBody>
      </p:sp>
      <p:sp>
        <p:nvSpPr>
          <p:cNvPr id="408595" name="Rectangle 19"/>
          <p:cNvSpPr>
            <a:spLocks noChangeArrowheads="1"/>
          </p:cNvSpPr>
          <p:nvPr/>
        </p:nvSpPr>
        <p:spPr bwMode="auto">
          <a:xfrm>
            <a:off x="3924300" y="1665288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</a:t>
            </a: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trip engineering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08581" name="Rectangle 5"/>
          <p:cNvSpPr>
            <a:spLocks noChangeArrowheads="1"/>
          </p:cNvSpPr>
          <p:nvPr/>
        </p:nvSpPr>
        <p:spPr bwMode="auto">
          <a:xfrm>
            <a:off x="755650" y="1663700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S1</a:t>
            </a:r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755650" y="3078163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I1</a:t>
            </a:r>
          </a:p>
        </p:txBody>
      </p:sp>
      <p:sp>
        <p:nvSpPr>
          <p:cNvPr id="408583" name="Line 7"/>
          <p:cNvSpPr>
            <a:spLocks noChangeShapeType="1"/>
          </p:cNvSpPr>
          <p:nvPr/>
        </p:nvSpPr>
        <p:spPr bwMode="auto">
          <a:xfrm>
            <a:off x="1798638" y="2266950"/>
            <a:ext cx="1587" cy="8112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1298575" y="25257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m1</a:t>
            </a:r>
          </a:p>
        </p:txBody>
      </p:sp>
      <p:sp>
        <p:nvSpPr>
          <p:cNvPr id="408585" name="Rectangle 9"/>
          <p:cNvSpPr>
            <a:spLocks noChangeArrowheads="1"/>
          </p:cNvSpPr>
          <p:nvPr/>
        </p:nvSpPr>
        <p:spPr bwMode="auto">
          <a:xfrm>
            <a:off x="3924300" y="3078163"/>
            <a:ext cx="20875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I2</a:t>
            </a:r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468313" y="3789363"/>
            <a:ext cx="68405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m2 = Match (I1,I2)</a:t>
            </a:r>
          </a:p>
          <a:p>
            <a:r>
              <a:rPr lang="en-US" sz="2000">
                <a:latin typeface="Arial" charset="0"/>
              </a:rPr>
              <a:t>m3 = Compose (m1,m2)</a:t>
            </a:r>
          </a:p>
          <a:p>
            <a:r>
              <a:rPr lang="en-US" sz="2000">
                <a:latin typeface="Arial" charset="0"/>
              </a:rPr>
              <a:t>I2’= Diff(I2,m3)</a:t>
            </a:r>
          </a:p>
          <a:p>
            <a:r>
              <a:rPr lang="en-US" sz="2000">
                <a:latin typeface="Arial" charset="0"/>
              </a:rPr>
              <a:t>&lt;S2’,m4 &gt; = Modelgen(I2’)</a:t>
            </a:r>
          </a:p>
          <a:p>
            <a:r>
              <a:rPr lang="en-US" sz="2000">
                <a:latin typeface="Arial" charset="0"/>
              </a:rPr>
              <a:t>… Match, Merge</a:t>
            </a:r>
          </a:p>
        </p:txBody>
      </p:sp>
      <p:sp>
        <p:nvSpPr>
          <p:cNvPr id="408587" name="Line 11"/>
          <p:cNvSpPr>
            <a:spLocks noChangeShapeType="1"/>
          </p:cNvSpPr>
          <p:nvPr/>
        </p:nvSpPr>
        <p:spPr bwMode="auto">
          <a:xfrm>
            <a:off x="2843213" y="3357563"/>
            <a:ext cx="1081087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3203575" y="28987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m2</a:t>
            </a:r>
          </a:p>
        </p:txBody>
      </p:sp>
      <p:sp>
        <p:nvSpPr>
          <p:cNvPr id="408589" name="Line 13"/>
          <p:cNvSpPr>
            <a:spLocks noChangeShapeType="1"/>
          </p:cNvSpPr>
          <p:nvPr/>
        </p:nvSpPr>
        <p:spPr bwMode="auto">
          <a:xfrm>
            <a:off x="2843213" y="2133600"/>
            <a:ext cx="1296987" cy="9350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843213" y="24209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m3</a:t>
            </a:r>
          </a:p>
        </p:txBody>
      </p:sp>
      <p:sp>
        <p:nvSpPr>
          <p:cNvPr id="408591" name="Rectangle 15"/>
          <p:cNvSpPr>
            <a:spLocks noChangeArrowheads="1"/>
          </p:cNvSpPr>
          <p:nvPr/>
        </p:nvSpPr>
        <p:spPr bwMode="auto">
          <a:xfrm>
            <a:off x="5292725" y="3141663"/>
            <a:ext cx="576263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I2’</a:t>
            </a:r>
          </a:p>
        </p:txBody>
      </p:sp>
      <p:sp>
        <p:nvSpPr>
          <p:cNvPr id="408592" name="Rectangle 16"/>
          <p:cNvSpPr>
            <a:spLocks noChangeArrowheads="1"/>
          </p:cNvSpPr>
          <p:nvPr/>
        </p:nvSpPr>
        <p:spPr bwMode="auto">
          <a:xfrm>
            <a:off x="5291138" y="1731963"/>
            <a:ext cx="5762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S2’</a:t>
            </a:r>
          </a:p>
        </p:txBody>
      </p:sp>
      <p:cxnSp>
        <p:nvCxnSpPr>
          <p:cNvPr id="408593" name="AutoShape 17"/>
          <p:cNvCxnSpPr>
            <a:cxnSpLocks noChangeShapeType="1"/>
            <a:stCxn id="408592" idx="2"/>
            <a:endCxn id="408591" idx="0"/>
          </p:cNvCxnSpPr>
          <p:nvPr/>
        </p:nvCxnSpPr>
        <p:spPr bwMode="auto">
          <a:xfrm>
            <a:off x="5580063" y="2235200"/>
            <a:ext cx="1587" cy="9064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408594" name="Text Box 18"/>
          <p:cNvSpPr txBox="1">
            <a:spLocks noChangeArrowheads="1"/>
          </p:cNvSpPr>
          <p:nvPr/>
        </p:nvSpPr>
        <p:spPr bwMode="auto">
          <a:xfrm>
            <a:off x="5043488" y="25273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95" grpId="0" animBg="1"/>
      <p:bldP spid="408587" grpId="0" animBg="1"/>
      <p:bldP spid="408588" grpId="0"/>
      <p:bldP spid="408589" grpId="0" animBg="1"/>
      <p:bldP spid="408590" grpId="0"/>
      <p:bldP spid="408591" grpId="0" animBg="1"/>
      <p:bldP spid="408592" grpId="0" animBg="1"/>
      <p:bldP spid="408594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AB5B-673D-4FBA-9EF6-B1B2EC27FF59}" type="slidenum">
              <a:rPr lang="it-IT"/>
              <a:pPr/>
              <a:t>98</a:t>
            </a:fld>
            <a:endParaRPr lang="it-IT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problem in the picture: data exchange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source S1 and a target schema S2 (in different models or even in the same one), find a translation, that is, a function that given a database D1 for S1 produces a database D2 for S2 that “correspond” to D1</a:t>
            </a:r>
          </a:p>
          <a:p>
            <a:r>
              <a:rPr lang="en-US"/>
              <a:t>Often emphasized with reference to materialized solutions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Haifa, November 2011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6746-450B-461F-A062-911F09400C8B}" type="slidenum">
              <a:rPr lang="it-IT"/>
              <a:pPr/>
              <a:t>99</a:t>
            </a:fld>
            <a:endParaRPr lang="it-IT"/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 translation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schema find another one with respect to some specific goal (</a:t>
            </a:r>
            <a:r>
              <a:rPr lang="en-US" b="1">
                <a:solidFill>
                  <a:schemeClr val="accent2"/>
                </a:solidFill>
              </a:rPr>
              <a:t>another model</a:t>
            </a:r>
            <a:r>
              <a:rPr lang="en-US"/>
              <a:t>, better quality, …)</a:t>
            </a:r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3779838" y="4795838"/>
            <a:ext cx="17287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41733" name="Rectangle 5"/>
          <p:cNvSpPr>
            <a:spLocks noChangeArrowheads="1"/>
          </p:cNvSpPr>
          <p:nvPr/>
        </p:nvSpPr>
        <p:spPr bwMode="auto">
          <a:xfrm>
            <a:off x="3779838" y="2924175"/>
            <a:ext cx="1728787" cy="865188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cxnSp>
        <p:nvCxnSpPr>
          <p:cNvPr id="841734" name="AutoShape 6"/>
          <p:cNvCxnSpPr>
            <a:cxnSpLocks noChangeShapeType="1"/>
            <a:endCxn id="841732" idx="0"/>
          </p:cNvCxnSpPr>
          <p:nvPr/>
        </p:nvCxnSpPr>
        <p:spPr bwMode="auto">
          <a:xfrm>
            <a:off x="4645025" y="3789363"/>
            <a:ext cx="0" cy="10064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MAP = \langle O_2:R(O_1)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07"/>
  <p:tag name="PICTUREFILESIZE" val="1055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|c|c|c|}&#10;  \hline&#10;  \multicolumn{3}{|c|}{\relation{Employees}}\\&#10;  \hline&#10;  \attribute{\underline{Em}p\underline{No}} &amp; \attribute{Name}  &amp; \attribute{Dept} \\&#10;  \hline&#10;  134 &amp; Smith &amp; A \\&#10;  201 &amp; Jones &amp; B \\&#10;  255 &amp; Black &amp; A \\&#10;  302 &amp; Brown &amp; {\sc null} \\&#10;  \hline&#10;\end{tabular}&#10;%&#10;%\vspace{1mm}&#10;%&#10;\hspace{5mm}&#10;\begin{tabular}{|c|c|}&#10;  \hline&#10;  \multicolumn{2}{|c|}{\relation{Departments}}\\&#10;  \hline&#10;  \attribute{\underline{Name}} &amp; \attribute{Address} \\&#10;  \hline&#10;  A &amp; 5, Pine St \\&#10;  B &amp; 10, Walnut St \\&#10;  \hline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519"/>
  <p:tag name="PICTUREFILESIZE" val="8174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|c|c|c|c|}&#10; \hline&#10;  \multicolumn{4}{|c|}{\relation{Employees}}\\&#10;  \hline&#10;  \attribute{\underline{Em}p\underline{ID}} &amp; \attribute{EmpNo} &amp; \attribute{Name}  &amp; \attribute{Dept} \\&#10;  \hline&#10;  1 &amp; 134 &amp; Smith &amp; 1 \\&#10;  2 &amp; 201 &amp; Jones &amp; 2 \\&#10;  3 &amp; 255 &amp; Black &amp; 1 \\&#10;  4 &amp; 302 &amp; Brown &amp; {\sc null} \\&#10;  \hline&#10;\end{tabular}&#10;%&#10;%\vspace{1mm}&#10;%&#10;\hspace{5mm}&#10;\begin{tabular}{|c|c|c|}&#10; \hline&#10;  \multicolumn{3}{|c|}{\relation{Departments}}\\&#10;  \hline&#10;  \attribute{\underline{De}p\underline{tID}} &amp; \attribute{Name} &amp; \attribute{Address} \\&#10;  \hline&#10;  1 &amp;  A &amp; 5, Pine St \\&#10;  2 &amp;  B &amp; 10, Walnut St \\&#10;  \hline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704"/>
  <p:tag name="PICTUREFILESIZE" val="971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\pagestyle{empty}\newcommand{\attribute}[1]{{\attr #1}}&#10;\newcommand{\relation}[1]{{\reln #1}}&#10;&#10;\newcommand{\attr}{\sf}&#10;\newcommand{\reln}{\sc}&#10;&#10;\begin{document}&#10;\begin{tabular}{c|c|c|c|}&#10;  \cline{2-4}&#10;  &amp; \multicolumn{3}{|c|}{\relation{Employees}}\\&#10;  \cline{2-4}&#10;  &amp; \attribute{EmpNo} &amp; \attribute{Name}  &amp; \attribute{Dept} \\&#10;  \cline{2-4}&#10;  E\#1 &amp; 134 &amp; Smith &amp; D\#1 \\&#10;  E\#2 &amp; 201 &amp; Jones &amp; D\#2 \\&#10;  E\#3 &amp; 255 &amp; Black &amp; D\#1 \\&#10;  E\#4 &amp; 302 &amp; Brown &amp; {\sc null} \\&#10;  \cline{2-4}&#10;\end{tabular}&#10;%&#10;%\vspace{1mm}&#10;%&#10;\hspace{5mm}&#10;\begin{tabular}{c|c|c|}&#10;  \cline{2-3}&#10;  &amp; \multicolumn{2}{c|}{\relation{Departments}}\\&#10;  \cline{2-3}&#10;  &amp; \attribute{Name} &amp; \attribute{Address} \\&#10;  \cline{2-3}&#10;  D\#1 &amp;  A &amp; 5, Pine St \\&#10;  D\#2 &amp;  B &amp; 10, Walnut St \\&#10; \cline{2-3}&#10; \end{tabular}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348"/>
  <p:tag name="BOXHEIGHT" val="200"/>
  <p:tag name="BOXFONT" val="10"/>
  <p:tag name="BOXWRAP" val="Falso"/>
  <p:tag name="WORKAROUNDTRANSPARENCYBUG" val="Falso"/>
  <p:tag name="ALLOWFONTSUBSTITUTION" val="Falso"/>
  <p:tag name="BITMAPFORMAT" val="pngmono"/>
  <p:tag name="ORIGWIDTH" val="647"/>
  <p:tag name="PICTUREFILESIZE" val="10453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H = \langle R(\neg O_1 \wedge F_1 \wedge I \wedge \neg F_2) \rangle \)\\&#10; \( B = \langle R(\neg F_1 \wedge \neg F_2) , E(true) \rangle \)\\&#10; \( MAP = \langle O_2:R(O_1)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3"/>
  <p:tag name="PICTUREFILESIZE" val="386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B = \langle R(\neg F_1 \wedge \neg F_2) , E(true) 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2"/>
  <p:tag name="PICTUREFILESIZE" val="142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 \( H = \langle R(\neg O_1 \wedge F_1 \wedge I \wedge \neg F_2) \rangle \)&#10;\end{document}&#10;"/>
  <p:tag name="EXTERNALNAME" val="txp_fig"/>
  <p:tag name="BLEND" val="Falso"/>
  <p:tag name="TRANSPARENT" val="Falso"/>
  <p:tag name="KEEPFILES" val="Falso"/>
  <p:tag name="DEBUGPAUSE" val="Falso"/>
  <p:tag name="RESOLUTION" val="1200"/>
  <p:tag name="TIMEOUT" val="(none)"/>
  <p:tag name="BOXWIDTH" val="424"/>
  <p:tag name="BOXHEIGHT" val="319"/>
  <p:tag name="BOXFONT" val="10"/>
  <p:tag name="BOXWRAP" val="Falso"/>
  <p:tag name="WORKAROUNDTRANSPARENCYBUG" val="Falso"/>
  <p:tag name="ALLOWFONTSUBSTITUTION" val="Falso"/>
  <p:tag name="BITMAPFORMAT" val="pngmono"/>
  <p:tag name="ORIGWIDTH" val="283"/>
  <p:tag name="PICTUREFILESIZE" val="12423"/>
</p:tagLst>
</file>

<file path=ppt/theme/theme1.xml><?xml version="1.0" encoding="utf-8"?>
<a:theme xmlns:a="http://schemas.openxmlformats.org/drawingml/2006/main" name="SINF">
  <a:themeElements>
    <a:clrScheme name="SINF 14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FFFFCC"/>
      </a:accent1>
      <a:accent2>
        <a:srgbClr val="0000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008A"/>
      </a:accent6>
      <a:hlink>
        <a:srgbClr val="000099"/>
      </a:hlink>
      <a:folHlink>
        <a:srgbClr val="000000"/>
      </a:folHlink>
    </a:clrScheme>
    <a:fontScheme name="SIN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N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8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99FF99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CAFFCA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9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CC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0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CC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2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3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F 14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FFFFCC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00008A"/>
        </a:accent6>
        <a:hlink>
          <a:srgbClr val="0000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10297</TotalTime>
  <Words>5177</Words>
  <Application>Microsoft Office PowerPoint</Application>
  <PresentationFormat>Presentazione su schermo (4:3)</PresentationFormat>
  <Paragraphs>1851</Paragraphs>
  <Slides>101</Slides>
  <Notes>89</Notes>
  <HiddenSlides>12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101</vt:i4>
      </vt:variant>
    </vt:vector>
  </HeadingPairs>
  <TitlesOfParts>
    <vt:vector size="102" baseType="lpstr">
      <vt:lpstr>SINF</vt:lpstr>
      <vt:lpstr>Model-independent schema and data translation</vt:lpstr>
      <vt:lpstr>Outline</vt:lpstr>
      <vt:lpstr>Main references</vt:lpstr>
      <vt:lpstr>Schema and data translation</vt:lpstr>
      <vt:lpstr>A "run-time" variation</vt:lpstr>
      <vt:lpstr>A wider perspective</vt:lpstr>
      <vt:lpstr> A simple example</vt:lpstr>
      <vt:lpstr> Example, 2</vt:lpstr>
      <vt:lpstr> Example, 3</vt:lpstr>
      <vt:lpstr>Many different models (plus variants …)</vt:lpstr>
      <vt:lpstr>Outline</vt:lpstr>
      <vt:lpstr>Heterogeneity</vt:lpstr>
      <vt:lpstr>A metamodel approach</vt:lpstr>
      <vt:lpstr> The metamodel approach, example</vt:lpstr>
      <vt:lpstr> The supermodel </vt:lpstr>
      <vt:lpstr>Generic translations</vt:lpstr>
      <vt:lpstr>Translations within the supermodel</vt:lpstr>
      <vt:lpstr>Outline</vt:lpstr>
      <vt:lpstr>The metamodel approach, translations</vt:lpstr>
      <vt:lpstr>Many different models</vt:lpstr>
      <vt:lpstr>Many different models (and variants …) </vt:lpstr>
      <vt:lpstr> A more complex example</vt:lpstr>
      <vt:lpstr>A more complex example, 2</vt:lpstr>
      <vt:lpstr>A more complex example, 3</vt:lpstr>
      <vt:lpstr>Many different models (and variants …) </vt:lpstr>
      <vt:lpstr>Outline</vt:lpstr>
      <vt:lpstr>Translations in MIDST (our tool)</vt:lpstr>
      <vt:lpstr>A Multi-Level Dictionary</vt:lpstr>
      <vt:lpstr>Multi-Level Dictionary</vt:lpstr>
      <vt:lpstr>Model descriptions</vt:lpstr>
      <vt:lpstr>Schemas in a model</vt:lpstr>
      <vt:lpstr>Schemas in the supermodel</vt:lpstr>
      <vt:lpstr>Multi-Level Repository, generation and use</vt:lpstr>
      <vt:lpstr>Translations</vt:lpstr>
      <vt:lpstr>A basic translation application</vt:lpstr>
      <vt:lpstr>A basic translation (in supermodel terms)</vt:lpstr>
      <vt:lpstr>"An aggregation for each abstract"</vt:lpstr>
      <vt:lpstr>Datalog with OID invention</vt:lpstr>
      <vt:lpstr>"An aggregation for each abstract"</vt:lpstr>
      <vt:lpstr>"A lexical component of the aggregation  for each attribute of abstract"</vt:lpstr>
      <vt:lpstr>Outline</vt:lpstr>
      <vt:lpstr>Many rules, how to choose?</vt:lpstr>
      <vt:lpstr>Model Signatures</vt:lpstr>
      <vt:lpstr>Rule signature</vt:lpstr>
      <vt:lpstr>Rule signature</vt:lpstr>
      <vt:lpstr>Rule signature</vt:lpstr>
      <vt:lpstr>Rule signature</vt:lpstr>
      <vt:lpstr>Rule signature</vt:lpstr>
      <vt:lpstr>Reasoning</vt:lpstr>
      <vt:lpstr>Reasoning on translations</vt:lpstr>
      <vt:lpstr>Reasoning</vt:lpstr>
      <vt:lpstr>Reasoning</vt:lpstr>
      <vt:lpstr>Correctness</vt:lpstr>
      <vt:lpstr>Outline</vt:lpstr>
      <vt:lpstr>The data level</vt:lpstr>
      <vt:lpstr>Translations: off-line approach</vt:lpstr>
      <vt:lpstr>Multi-Level Dictionary</vt:lpstr>
      <vt:lpstr>Multi-Level Dictionary</vt:lpstr>
      <vt:lpstr>Instances in the supermodel</vt:lpstr>
      <vt:lpstr>Translation rules, data level</vt:lpstr>
      <vt:lpstr>Generating data-level translations</vt:lpstr>
      <vt:lpstr>Off-line approach</vt:lpstr>
      <vt:lpstr>Experiments</vt:lpstr>
      <vt:lpstr>Presentazione standard di PowerPoint</vt:lpstr>
      <vt:lpstr>The off-line approach: drawbacks</vt:lpstr>
      <vt:lpstr>A run-time alternative: generating views</vt:lpstr>
      <vt:lpstr>Runtime translation procedure</vt:lpstr>
      <vt:lpstr>Run-time vs off-line</vt:lpstr>
      <vt:lpstr>Construct classification</vt:lpstr>
      <vt:lpstr>Container generation</vt:lpstr>
      <vt:lpstr>Content generation </vt:lpstr>
      <vt:lpstr>From generic to instantiated views</vt:lpstr>
      <vt:lpstr>A view Example</vt:lpstr>
      <vt:lpstr>Outline</vt:lpstr>
      <vt:lpstr>"NoSQL" systems</vt:lpstr>
      <vt:lpstr>There are many "NoSQL" systems</vt:lpstr>
      <vt:lpstr>Metamodeling for NoSQL</vt:lpstr>
      <vt:lpstr>Thank you!</vt:lpstr>
      <vt:lpstr>Additional material</vt:lpstr>
      <vt:lpstr>Issues</vt:lpstr>
      <vt:lpstr>We have been doing this for a while</vt:lpstr>
      <vt:lpstr>"An aggregation of lexicals for each abstract"</vt:lpstr>
      <vt:lpstr>A component of the aggregation for each attribute of abstract"</vt:lpstr>
      <vt:lpstr>Supermodel &amp; Rules</vt:lpstr>
      <vt:lpstr>Schemas and mappings</vt:lpstr>
      <vt:lpstr>Model mgmt operators, a first set</vt:lpstr>
      <vt:lpstr>Match</vt:lpstr>
      <vt:lpstr>Merge</vt:lpstr>
      <vt:lpstr>Diff</vt:lpstr>
      <vt:lpstr>Example</vt:lpstr>
      <vt:lpstr>Example, the "solution"</vt:lpstr>
      <vt:lpstr>Magic does not exist</vt:lpstr>
      <vt:lpstr>The “data level”</vt:lpstr>
      <vt:lpstr>We also have heterogeneity</vt:lpstr>
      <vt:lpstr>Model management with heterogeneity</vt:lpstr>
      <vt:lpstr>ModelGen, an additional operator: schema (and data) translation</vt:lpstr>
      <vt:lpstr>Round trip engineering</vt:lpstr>
      <vt:lpstr>Another problem in the picture: data exchange</vt:lpstr>
      <vt:lpstr>Schema translation</vt:lpstr>
      <vt:lpstr>Data exchange</vt:lpstr>
      <vt:lpstr>Schema translation and data exchange</vt:lpstr>
    </vt:vector>
  </TitlesOfParts>
  <Company>Dipartimento di Informatica e Automazione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informativi  (nuovo ordinamento, laurea specialistica) 2003-2004</dc:title>
  <dc:creator>Prof. Paolo Atzeni</dc:creator>
  <cp:lastModifiedBy>atzeni</cp:lastModifiedBy>
  <cp:revision>257</cp:revision>
  <cp:lastPrinted>2000-09-08T13:34:30Z</cp:lastPrinted>
  <dcterms:created xsi:type="dcterms:W3CDTF">2004-12-07T07:29:17Z</dcterms:created>
  <dcterms:modified xsi:type="dcterms:W3CDTF">2011-11-21T21:43:41Z</dcterms:modified>
</cp:coreProperties>
</file>